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1"/>
  </p:sldMasterIdLst>
  <p:notesMasterIdLst>
    <p:notesMasterId r:id="rId17"/>
  </p:notesMasterIdLst>
  <p:handoutMasterIdLst>
    <p:handoutMasterId r:id="rId18"/>
  </p:handoutMasterIdLst>
  <p:sldIdLst>
    <p:sldId id="378" r:id="rId2"/>
    <p:sldId id="380" r:id="rId3"/>
    <p:sldId id="420" r:id="rId4"/>
    <p:sldId id="444" r:id="rId5"/>
    <p:sldId id="518" r:id="rId6"/>
    <p:sldId id="520" r:id="rId7"/>
    <p:sldId id="521" r:id="rId8"/>
    <p:sldId id="529" r:id="rId9"/>
    <p:sldId id="530" r:id="rId10"/>
    <p:sldId id="524" r:id="rId11"/>
    <p:sldId id="525" r:id="rId12"/>
    <p:sldId id="527" r:id="rId13"/>
    <p:sldId id="526" r:id="rId14"/>
    <p:sldId id="411" r:id="rId15"/>
    <p:sldId id="517" r:id="rId16"/>
  </p:sldIdLst>
  <p:sldSz cx="12192000" cy="6858000"/>
  <p:notesSz cx="6797675" cy="9926638"/>
  <p:defaultTextStyle>
    <a:defPPr rtl="0">
      <a:defRPr lang="en-GB"/>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78"/>
            <p14:sldId id="380"/>
            <p14:sldId id="420"/>
            <p14:sldId id="444"/>
            <p14:sldId id="518"/>
            <p14:sldId id="520"/>
            <p14:sldId id="521"/>
            <p14:sldId id="529"/>
            <p14:sldId id="530"/>
            <p14:sldId id="524"/>
            <p14:sldId id="525"/>
            <p14:sldId id="527"/>
            <p14:sldId id="526"/>
            <p14:sldId id="411"/>
            <p14:sldId id="51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guide id="3" pos="37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ouise Hartmann" initials="LH" lastIdx="4" clrIdx="0"/>
  <p:cmAuthor id="1" name="Lise Thorup-Pedersen" initials="LTP" lastIdx="0" clrIdx="1"/>
  <p:cmAuthor id="2" name="estefania ruiz arenaza" initials="era" lastIdx="8" clrIdx="2">
    <p:extLst>
      <p:ext uri="{19B8F6BF-5375-455C-9EA6-DF929625EA0E}">
        <p15:presenceInfo xmlns:p15="http://schemas.microsoft.com/office/powerpoint/2012/main" userId="ffc9582043c8563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05" autoAdjust="0"/>
    <p:restoredTop sz="80573" autoAdjust="0"/>
  </p:normalViewPr>
  <p:slideViewPr>
    <p:cSldViewPr snapToGrid="0" snapToObjects="1">
      <p:cViewPr varScale="1">
        <p:scale>
          <a:sx n="70" d="100"/>
          <a:sy n="70" d="100"/>
        </p:scale>
        <p:origin x="1262" y="43"/>
      </p:cViewPr>
      <p:guideLst>
        <p:guide orient="horz" pos="2160"/>
        <p:guide pos="3840"/>
        <p:guide pos="371"/>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50443" y="1"/>
            <a:ext cx="2945659" cy="498056"/>
          </a:xfrm>
          <a:prstGeom prst="rect">
            <a:avLst/>
          </a:prstGeom>
        </p:spPr>
        <p:txBody>
          <a:bodyPr vert="horz" lIns="91440" tIns="45720" rIns="91440" bIns="45720" rtlCol="0"/>
          <a:lstStyle>
            <a:lvl1pPr algn="r">
              <a:defRPr sz="1200"/>
            </a:lvl1pPr>
          </a:lstStyle>
          <a:p>
            <a:pPr rtl="0"/>
            <a:r>
              <a:rPr lang="en-US"/>
              <a:t>10/25/2017</a:t>
            </a:r>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pPr rtl="0"/>
            <a:fld id="{E9E1DC8B-0A09-DC4E-ABCE-FAAA12F0302B}" type="slidenum">
              <a:rPr lang="en-US" smtClean="0"/>
              <a:t>‹Nº›</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idx="1"/>
          </p:nvPr>
        </p:nvSpPr>
        <p:spPr>
          <a:xfrm>
            <a:off x="3850443" y="1"/>
            <a:ext cx="2945659" cy="498056"/>
          </a:xfrm>
          <a:prstGeom prst="rect">
            <a:avLst/>
          </a:prstGeom>
        </p:spPr>
        <p:txBody>
          <a:bodyPr vert="horz" lIns="91440" tIns="45720" rIns="91440" bIns="45720" rtlCol="0"/>
          <a:lstStyle>
            <a:lvl1pPr algn="r">
              <a:defRPr sz="1200"/>
            </a:lvl1pPr>
          </a:lstStyle>
          <a:p>
            <a:pPr rtl="0"/>
            <a:r>
              <a:rPr lang="en-US"/>
              <a:t>10/25/2017</a:t>
            </a:r>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es Placeholder 4"/>
          <p:cNvSpPr>
            <a:spLocks noGrp="1"/>
          </p:cNvSpPr>
          <p:nvPr>
            <p:ph type="body" sz="quarter" idx="3"/>
          </p:nvPr>
        </p:nvSpPr>
        <p:spPr>
          <a:xfrm>
            <a:off x="679768" y="4777194"/>
            <a:ext cx="5438140" cy="3908615"/>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pPr rtl="0"/>
            <a:endParaRPr lang="en-U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pPr rtl="0"/>
            <a:fld id="{8C896355-3DDC-9949-861F-AD0908BFCC23}" type="slidenum">
              <a:rPr lang="en-US" smtClean="0"/>
              <a:t>‹Nº›</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Tree>
    <p:extLst>
      <p:ext uri="{BB962C8B-B14F-4D97-AF65-F5344CB8AC3E}">
        <p14:creationId xmlns:p14="http://schemas.microsoft.com/office/powerpoint/2010/main" val="767251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5581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The outer speed loop is governed by the mechanical equation of the induction machine</a:t>
            </a:r>
          </a:p>
          <a:p>
            <a:pPr marL="171450" indent="-171450">
              <a:buFontTx/>
              <a:buChar char="-"/>
            </a:pPr>
            <a:r>
              <a:rPr lang="en-US" sz="1200" b="0" i="0" u="none" strike="noStrike" kern="1200" baseline="0" dirty="0">
                <a:solidFill>
                  <a:schemeClr val="tx1"/>
                </a:solidFill>
                <a:latin typeface="+mn-lt"/>
                <a:ea typeface="+mn-ea"/>
                <a:cs typeface="+mn-cs"/>
              </a:rPr>
              <a:t>The closed loop transfer function of the current controller can be reduced to a first order transfer function because the outer speed loop is much slower than the inner loop.</a:t>
            </a:r>
          </a:p>
          <a:p>
            <a:pPr marL="171450" indent="-171450">
              <a:buFontTx/>
              <a:buChar char="-"/>
            </a:pPr>
            <a:r>
              <a:rPr lang="en-US" sz="1200" b="0" i="0" u="none" strike="noStrike" kern="1200" baseline="0" dirty="0">
                <a:solidFill>
                  <a:schemeClr val="tx1"/>
                </a:solidFill>
                <a:latin typeface="+mn-lt"/>
                <a:ea typeface="+mn-ea"/>
                <a:cs typeface="+mn-cs"/>
              </a:rPr>
              <a:t>Following the same zero-pole cancellation technique, as done during the design of the current PI controllers, the zero is selected to cancel the induction machine’s pole.</a:t>
            </a:r>
          </a:p>
          <a:p>
            <a:pPr marL="171450" indent="-171450">
              <a:buFontTx/>
              <a:buChar char="-"/>
            </a:pPr>
            <a:endParaRPr lang="es-ES" sz="1200" b="0" i="0" u="none" strike="noStrike" kern="1200" baseline="0" dirty="0">
              <a:solidFill>
                <a:schemeClr val="tx1"/>
              </a:solidFill>
              <a:latin typeface="+mn-lt"/>
              <a:ea typeface="+mn-ea"/>
              <a:cs typeface="+mn-cs"/>
            </a:endParaRPr>
          </a:p>
          <a:p>
            <a:pPr marL="171450" indent="-171450">
              <a:buFontTx/>
              <a:buChar char="-"/>
            </a:pPr>
            <a:endParaRPr lang="en-US" sz="1200" b="0" i="0" u="none" strike="noStrike" kern="1200" baseline="0" dirty="0">
              <a:solidFill>
                <a:schemeClr val="tx1"/>
              </a:solidFill>
              <a:latin typeface="+mn-lt"/>
              <a:ea typeface="+mn-ea"/>
              <a:cs typeface="+mn-cs"/>
            </a:endParaRPr>
          </a:p>
          <a:p>
            <a:pPr marL="171450" indent="-171450">
              <a:buFontTx/>
              <a:buChar char="-"/>
            </a:pPr>
            <a:endParaRPr lang="en-US" sz="1200" b="0" i="0" u="none" strike="noStrike" kern="1200" baseline="0" dirty="0">
              <a:solidFill>
                <a:schemeClr val="tx1"/>
              </a:solidFill>
              <a:latin typeface="+mn-lt"/>
              <a:ea typeface="+mn-ea"/>
              <a:cs typeface="+mn-cs"/>
            </a:endParaRPr>
          </a:p>
          <a:p>
            <a:pPr marL="171450" indent="-171450">
              <a:buFontTx/>
              <a:buChar char="-"/>
            </a:pPr>
            <a:endParaRPr lang="en-US" dirty="0"/>
          </a:p>
        </p:txBody>
      </p:sp>
    </p:spTree>
    <p:extLst>
      <p:ext uri="{BB962C8B-B14F-4D97-AF65-F5344CB8AC3E}">
        <p14:creationId xmlns:p14="http://schemas.microsoft.com/office/powerpoint/2010/main" val="3209888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2283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noProof="0" dirty="0"/>
          </a:p>
        </p:txBody>
      </p:sp>
    </p:spTree>
    <p:extLst>
      <p:ext uri="{BB962C8B-B14F-4D97-AF65-F5344CB8AC3E}">
        <p14:creationId xmlns:p14="http://schemas.microsoft.com/office/powerpoint/2010/main" val="1985900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endParaRPr lang="en-US" dirty="0"/>
          </a:p>
        </p:txBody>
      </p:sp>
    </p:spTree>
    <p:extLst>
      <p:ext uri="{BB962C8B-B14F-4D97-AF65-F5344CB8AC3E}">
        <p14:creationId xmlns:p14="http://schemas.microsoft.com/office/powerpoint/2010/main" val="1811663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s-ES" dirty="0"/>
              <a:t>FOC </a:t>
            </a:r>
            <a:r>
              <a:rPr lang="es-ES" dirty="0">
                <a:sym typeface="Wingdings" panose="05000000000000000000" pitchFamily="2" charset="2"/>
              </a:rPr>
              <a:t> </a:t>
            </a:r>
            <a:r>
              <a:rPr lang="es-ES" dirty="0" err="1">
                <a:sym typeface="Wingdings" panose="05000000000000000000" pitchFamily="2" charset="2"/>
              </a:rPr>
              <a:t>field</a:t>
            </a:r>
            <a:r>
              <a:rPr lang="es-ES" dirty="0">
                <a:sym typeface="Wingdings" panose="05000000000000000000" pitchFamily="2" charset="2"/>
              </a:rPr>
              <a:t> </a:t>
            </a:r>
            <a:r>
              <a:rPr lang="es-ES" dirty="0" err="1">
                <a:sym typeface="Wingdings" panose="05000000000000000000" pitchFamily="2" charset="2"/>
              </a:rPr>
              <a:t>orientation</a:t>
            </a:r>
            <a:r>
              <a:rPr lang="es-ES" dirty="0">
                <a:sym typeface="Wingdings" panose="05000000000000000000" pitchFamily="2" charset="2"/>
              </a:rPr>
              <a:t> in </a:t>
            </a:r>
            <a:r>
              <a:rPr lang="es-ES" dirty="0" err="1">
                <a:sym typeface="Wingdings" panose="05000000000000000000" pitchFamily="2" charset="2"/>
              </a:rPr>
              <a:t>order</a:t>
            </a:r>
            <a:r>
              <a:rPr lang="es-ES" dirty="0">
                <a:sym typeface="Wingdings" panose="05000000000000000000" pitchFamily="2" charset="2"/>
              </a:rPr>
              <a:t> </a:t>
            </a:r>
            <a:r>
              <a:rPr lang="es-ES" dirty="0" err="1">
                <a:sym typeface="Wingdings" panose="05000000000000000000" pitchFamily="2" charset="2"/>
              </a:rPr>
              <a:t>to</a:t>
            </a:r>
            <a:r>
              <a:rPr lang="es-ES" dirty="0">
                <a:sym typeface="Wingdings" panose="05000000000000000000" pitchFamily="2" charset="2"/>
              </a:rPr>
              <a:t> </a:t>
            </a:r>
            <a:r>
              <a:rPr lang="es-ES" dirty="0" err="1">
                <a:sym typeface="Wingdings" panose="05000000000000000000" pitchFamily="2" charset="2"/>
              </a:rPr>
              <a:t>achieve</a:t>
            </a:r>
            <a:r>
              <a:rPr lang="es-ES" dirty="0">
                <a:sym typeface="Wingdings" panose="05000000000000000000" pitchFamily="2" charset="2"/>
              </a:rPr>
              <a:t> </a:t>
            </a:r>
            <a:r>
              <a:rPr lang="es-ES" dirty="0" err="1">
                <a:sym typeface="Wingdings" panose="05000000000000000000" pitchFamily="2" charset="2"/>
              </a:rPr>
              <a:t>independent</a:t>
            </a:r>
            <a:r>
              <a:rPr lang="es-ES" dirty="0">
                <a:sym typeface="Wingdings" panose="05000000000000000000" pitchFamily="2" charset="2"/>
              </a:rPr>
              <a:t> control </a:t>
            </a:r>
            <a:r>
              <a:rPr lang="es-ES" dirty="0" err="1">
                <a:sym typeface="Wingdings" panose="05000000000000000000" pitchFamily="2" charset="2"/>
              </a:rPr>
              <a:t>of</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torque and rotor flux </a:t>
            </a:r>
            <a:r>
              <a:rPr lang="es-ES" dirty="0" err="1">
                <a:sym typeface="Wingdings" panose="05000000000000000000" pitchFamily="2" charset="2"/>
              </a:rPr>
              <a:t>by</a:t>
            </a:r>
            <a:r>
              <a:rPr lang="es-ES" dirty="0">
                <a:sym typeface="Wingdings" panose="05000000000000000000" pitchFamily="2" charset="2"/>
              </a:rPr>
              <a:t> </a:t>
            </a:r>
            <a:r>
              <a:rPr lang="es-ES" dirty="0" err="1">
                <a:sym typeface="Wingdings" panose="05000000000000000000" pitchFamily="2" charset="2"/>
              </a:rPr>
              <a:t>controlling</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a:t>
            </a:r>
            <a:r>
              <a:rPr lang="es-ES" dirty="0" err="1">
                <a:sym typeface="Wingdings" panose="05000000000000000000" pitchFamily="2" charset="2"/>
              </a:rPr>
              <a:t>stator</a:t>
            </a:r>
            <a:r>
              <a:rPr lang="es-ES" dirty="0">
                <a:sym typeface="Wingdings" panose="05000000000000000000" pitchFamily="2" charset="2"/>
              </a:rPr>
              <a:t> </a:t>
            </a:r>
            <a:r>
              <a:rPr lang="es-ES" dirty="0" err="1">
                <a:sym typeface="Wingdings" panose="05000000000000000000" pitchFamily="2" charset="2"/>
              </a:rPr>
              <a:t>currents</a:t>
            </a:r>
            <a:r>
              <a:rPr lang="es-ES" dirty="0">
                <a:sym typeface="Wingdings" panose="05000000000000000000" pitchFamily="2" charset="2"/>
              </a:rPr>
              <a:t> in </a:t>
            </a:r>
            <a:r>
              <a:rPr lang="es-ES" dirty="0" err="1">
                <a:sym typeface="Wingdings" panose="05000000000000000000" pitchFamily="2" charset="2"/>
              </a:rPr>
              <a:t>the</a:t>
            </a:r>
            <a:r>
              <a:rPr lang="es-ES" dirty="0">
                <a:sym typeface="Wingdings" panose="05000000000000000000" pitchFamily="2" charset="2"/>
              </a:rPr>
              <a:t> dq- </a:t>
            </a:r>
            <a:r>
              <a:rPr lang="es-ES" dirty="0" err="1">
                <a:sym typeface="Wingdings" panose="05000000000000000000" pitchFamily="2" charset="2"/>
              </a:rPr>
              <a:t>reference</a:t>
            </a:r>
            <a:r>
              <a:rPr lang="es-ES" dirty="0">
                <a:sym typeface="Wingdings" panose="05000000000000000000" pitchFamily="2" charset="2"/>
              </a:rPr>
              <a:t> </a:t>
            </a:r>
            <a:r>
              <a:rPr lang="es-ES" dirty="0" err="1">
                <a:sym typeface="Wingdings" panose="05000000000000000000" pitchFamily="2" charset="2"/>
              </a:rPr>
              <a:t>frame</a:t>
            </a:r>
            <a:r>
              <a:rPr lang="es-ES" dirty="0">
                <a:sym typeface="Wingdings" panose="05000000000000000000" pitchFamily="2" charset="2"/>
              </a:rPr>
              <a:t>.</a:t>
            </a:r>
          </a:p>
          <a:p>
            <a:pPr marL="171450" indent="-171450">
              <a:buFontTx/>
              <a:buChar char="-"/>
            </a:pPr>
            <a:r>
              <a:rPr lang="es-ES" dirty="0" err="1">
                <a:sym typeface="Wingdings" panose="05000000000000000000" pitchFamily="2" charset="2"/>
              </a:rPr>
              <a:t>Necessary</a:t>
            </a:r>
            <a:r>
              <a:rPr lang="es-ES" dirty="0">
                <a:sym typeface="Wingdings" panose="05000000000000000000" pitchFamily="2" charset="2"/>
              </a:rPr>
              <a:t> </a:t>
            </a:r>
            <a:r>
              <a:rPr lang="es-ES" dirty="0" err="1">
                <a:sym typeface="Wingdings" panose="05000000000000000000" pitchFamily="2" charset="2"/>
              </a:rPr>
              <a:t>to</a:t>
            </a:r>
            <a:r>
              <a:rPr lang="es-ES" dirty="0">
                <a:sym typeface="Wingdings" panose="05000000000000000000" pitchFamily="2" charset="2"/>
              </a:rPr>
              <a:t> </a:t>
            </a:r>
            <a:r>
              <a:rPr lang="es-ES" dirty="0" err="1">
                <a:sym typeface="Wingdings" panose="05000000000000000000" pitchFamily="2" charset="2"/>
              </a:rPr>
              <a:t>perform</a:t>
            </a:r>
            <a:r>
              <a:rPr lang="es-ES" dirty="0">
                <a:sym typeface="Wingdings" panose="05000000000000000000" pitchFamily="2" charset="2"/>
              </a:rPr>
              <a:t> </a:t>
            </a:r>
            <a:r>
              <a:rPr lang="es-ES" dirty="0" err="1">
                <a:sym typeface="Wingdings" panose="05000000000000000000" pitchFamily="2" charset="2"/>
              </a:rPr>
              <a:t>reference</a:t>
            </a:r>
            <a:r>
              <a:rPr lang="es-ES" dirty="0">
                <a:sym typeface="Wingdings" panose="05000000000000000000" pitchFamily="2" charset="2"/>
              </a:rPr>
              <a:t> </a:t>
            </a:r>
            <a:r>
              <a:rPr lang="es-ES" dirty="0" err="1">
                <a:sym typeface="Wingdings" panose="05000000000000000000" pitchFamily="2" charset="2"/>
              </a:rPr>
              <a:t>frame</a:t>
            </a:r>
            <a:r>
              <a:rPr lang="es-ES" dirty="0">
                <a:sym typeface="Wingdings" panose="05000000000000000000" pitchFamily="2" charset="2"/>
              </a:rPr>
              <a:t> </a:t>
            </a:r>
            <a:r>
              <a:rPr lang="es-ES" dirty="0" err="1">
                <a:sym typeface="Wingdings" panose="05000000000000000000" pitchFamily="2" charset="2"/>
              </a:rPr>
              <a:t>transformation</a:t>
            </a:r>
            <a:r>
              <a:rPr lang="es-ES" dirty="0">
                <a:sym typeface="Wingdings" panose="05000000000000000000" pitchFamily="2" charset="2"/>
              </a:rPr>
              <a:t> </a:t>
            </a:r>
            <a:r>
              <a:rPr lang="es-ES" dirty="0" err="1">
                <a:sym typeface="Wingdings" panose="05000000000000000000" pitchFamily="2" charset="2"/>
              </a:rPr>
              <a:t>then</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rotor flux </a:t>
            </a:r>
            <a:r>
              <a:rPr lang="es-ES" dirty="0" err="1">
                <a:sym typeface="Wingdings" panose="05000000000000000000" pitchFamily="2" charset="2"/>
              </a:rPr>
              <a:t>field</a:t>
            </a:r>
            <a:r>
              <a:rPr lang="es-ES" dirty="0">
                <a:sym typeface="Wingdings" panose="05000000000000000000" pitchFamily="2" charset="2"/>
              </a:rPr>
              <a:t> position </a:t>
            </a:r>
            <a:r>
              <a:rPr lang="es-ES" dirty="0" err="1">
                <a:sym typeface="Wingdings" panose="05000000000000000000" pitchFamily="2" charset="2"/>
              </a:rPr>
              <a:t>is</a:t>
            </a:r>
            <a:r>
              <a:rPr lang="es-ES" dirty="0">
                <a:sym typeface="Wingdings" panose="05000000000000000000" pitchFamily="2" charset="2"/>
              </a:rPr>
              <a:t> </a:t>
            </a:r>
            <a:r>
              <a:rPr lang="es-ES" dirty="0" err="1">
                <a:sym typeface="Wingdings" panose="05000000000000000000" pitchFamily="2" charset="2"/>
              </a:rPr>
              <a:t>found</a:t>
            </a:r>
            <a:r>
              <a:rPr lang="es-ES" dirty="0">
                <a:sym typeface="Wingdings" panose="05000000000000000000" pitchFamily="2" charset="2"/>
              </a:rPr>
              <a:t> </a:t>
            </a:r>
            <a:r>
              <a:rPr lang="es-ES" dirty="0" err="1">
                <a:sym typeface="Wingdings" panose="05000000000000000000" pitchFamily="2" charset="2"/>
              </a:rPr>
              <a:t>from</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rotor </a:t>
            </a:r>
            <a:r>
              <a:rPr lang="es-ES" dirty="0" err="1">
                <a:sym typeface="Wingdings" panose="05000000000000000000" pitchFamily="2" charset="2"/>
              </a:rPr>
              <a:t>mechanical</a:t>
            </a:r>
            <a:r>
              <a:rPr lang="es-ES" dirty="0">
                <a:sym typeface="Wingdings" panose="05000000000000000000" pitchFamily="2" charset="2"/>
              </a:rPr>
              <a:t> speed and </a:t>
            </a:r>
            <a:r>
              <a:rPr lang="es-ES" dirty="0" err="1">
                <a:sym typeface="Wingdings" panose="05000000000000000000" pitchFamily="2" charset="2"/>
              </a:rPr>
              <a:t>the</a:t>
            </a:r>
            <a:r>
              <a:rPr lang="es-ES" dirty="0">
                <a:sym typeface="Wingdings" panose="05000000000000000000" pitchFamily="2" charset="2"/>
              </a:rPr>
              <a:t> slip speed.</a:t>
            </a:r>
          </a:p>
          <a:p>
            <a:pPr marL="171450" indent="-171450">
              <a:buFontTx/>
              <a:buChar char="-"/>
            </a:pPr>
            <a:r>
              <a:rPr lang="es-ES" dirty="0" err="1">
                <a:sym typeface="Wingdings" panose="05000000000000000000" pitchFamily="2" charset="2"/>
              </a:rPr>
              <a:t>Two</a:t>
            </a:r>
            <a:r>
              <a:rPr lang="es-ES" dirty="0">
                <a:sym typeface="Wingdings" panose="05000000000000000000" pitchFamily="2" charset="2"/>
              </a:rPr>
              <a:t> </a:t>
            </a:r>
            <a:r>
              <a:rPr lang="es-ES" dirty="0" err="1">
                <a:sym typeface="Wingdings" panose="05000000000000000000" pitchFamily="2" charset="2"/>
              </a:rPr>
              <a:t>types</a:t>
            </a:r>
            <a:r>
              <a:rPr lang="es-ES" dirty="0">
                <a:sym typeface="Wingdings" panose="05000000000000000000" pitchFamily="2" charset="2"/>
              </a:rPr>
              <a:t> </a:t>
            </a:r>
            <a:r>
              <a:rPr lang="es-ES" dirty="0" err="1">
                <a:sym typeface="Wingdings" panose="05000000000000000000" pitchFamily="2" charset="2"/>
              </a:rPr>
              <a:t>of</a:t>
            </a:r>
            <a:r>
              <a:rPr lang="es-ES" dirty="0">
                <a:sym typeface="Wingdings" panose="05000000000000000000" pitchFamily="2" charset="2"/>
              </a:rPr>
              <a:t> control  Torque control (2 PI </a:t>
            </a:r>
            <a:r>
              <a:rPr lang="es-ES" dirty="0" err="1">
                <a:sym typeface="Wingdings" panose="05000000000000000000" pitchFamily="2" charset="2"/>
              </a:rPr>
              <a:t>controllers</a:t>
            </a:r>
            <a:r>
              <a:rPr lang="es-ES" dirty="0">
                <a:sym typeface="Wingdings" panose="05000000000000000000" pitchFamily="2" charset="2"/>
              </a:rPr>
              <a:t> </a:t>
            </a:r>
            <a:r>
              <a:rPr lang="es-ES" dirty="0" err="1">
                <a:sym typeface="Wingdings" panose="05000000000000000000" pitchFamily="2" charset="2"/>
              </a:rPr>
              <a:t>for</a:t>
            </a:r>
            <a:r>
              <a:rPr lang="es-ES" dirty="0">
                <a:sym typeface="Wingdings" panose="05000000000000000000" pitchFamily="2" charset="2"/>
              </a:rPr>
              <a:t> torque - </a:t>
            </a:r>
            <a:r>
              <a:rPr lang="es-ES" dirty="0" err="1">
                <a:sym typeface="Wingdings" panose="05000000000000000000" pitchFamily="2" charset="2"/>
              </a:rPr>
              <a:t>iq</a:t>
            </a:r>
            <a:r>
              <a:rPr lang="es-ES" dirty="0">
                <a:sym typeface="Wingdings" panose="05000000000000000000" pitchFamily="2" charset="2"/>
              </a:rPr>
              <a:t> and flux - id) and Speed control (</a:t>
            </a:r>
            <a:r>
              <a:rPr lang="es-ES" dirty="0" err="1">
                <a:sym typeface="Wingdings" panose="05000000000000000000" pitchFamily="2" charset="2"/>
              </a:rPr>
              <a:t>cascaded</a:t>
            </a:r>
            <a:r>
              <a:rPr lang="es-ES" dirty="0">
                <a:sym typeface="Wingdings" panose="05000000000000000000" pitchFamily="2" charset="2"/>
              </a:rPr>
              <a:t> controller 3 </a:t>
            </a:r>
            <a:r>
              <a:rPr lang="es-ES" dirty="0" err="1">
                <a:sym typeface="Wingdings" panose="05000000000000000000" pitchFamily="2" charset="2"/>
              </a:rPr>
              <a:t>PIs</a:t>
            </a:r>
            <a:r>
              <a:rPr lang="es-ES" dirty="0">
                <a:sym typeface="Wingdings" panose="05000000000000000000" pitchFamily="2" charset="2"/>
              </a:rPr>
              <a:t> )</a:t>
            </a:r>
          </a:p>
          <a:p>
            <a:pPr marL="171450" indent="-171450">
              <a:buFontTx/>
              <a:buChar char="-"/>
            </a:pPr>
            <a:r>
              <a:rPr lang="es-ES" dirty="0" err="1">
                <a:sym typeface="Wingdings" panose="05000000000000000000" pitchFamily="2" charset="2"/>
              </a:rPr>
              <a:t>Modulation</a:t>
            </a:r>
            <a:r>
              <a:rPr lang="es-ES" dirty="0">
                <a:sym typeface="Wingdings" panose="05000000000000000000" pitchFamily="2" charset="2"/>
              </a:rPr>
              <a:t> </a:t>
            </a:r>
            <a:r>
              <a:rPr lang="es-ES" dirty="0" err="1">
                <a:sym typeface="Wingdings" panose="05000000000000000000" pitchFamily="2" charset="2"/>
              </a:rPr>
              <a:t>technique</a:t>
            </a:r>
            <a:r>
              <a:rPr lang="es-ES" dirty="0">
                <a:sym typeface="Wingdings" panose="05000000000000000000" pitchFamily="2" charset="2"/>
              </a:rPr>
              <a:t> </a:t>
            </a:r>
            <a:r>
              <a:rPr lang="es-ES" dirty="0" err="1">
                <a:sym typeface="Wingdings" panose="05000000000000000000" pitchFamily="2" charset="2"/>
              </a:rPr>
              <a:t>for</a:t>
            </a:r>
            <a:r>
              <a:rPr lang="es-ES" dirty="0">
                <a:sym typeface="Wingdings" panose="05000000000000000000" pitchFamily="2" charset="2"/>
              </a:rPr>
              <a:t> </a:t>
            </a:r>
            <a:r>
              <a:rPr lang="es-ES" dirty="0" err="1">
                <a:sym typeface="Wingdings" panose="05000000000000000000" pitchFamily="2" charset="2"/>
              </a:rPr>
              <a:t>controlling</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a:t>
            </a:r>
            <a:r>
              <a:rPr lang="es-ES" dirty="0" err="1">
                <a:sym typeface="Wingdings" panose="05000000000000000000" pitchFamily="2" charset="2"/>
              </a:rPr>
              <a:t>gate</a:t>
            </a:r>
            <a:r>
              <a:rPr lang="es-ES" dirty="0">
                <a:sym typeface="Wingdings" panose="05000000000000000000" pitchFamily="2" charset="2"/>
              </a:rPr>
              <a:t> </a:t>
            </a:r>
            <a:r>
              <a:rPr lang="es-ES" dirty="0" err="1">
                <a:sym typeface="Wingdings" panose="05000000000000000000" pitchFamily="2" charset="2"/>
              </a:rPr>
              <a:t>signals</a:t>
            </a:r>
            <a:r>
              <a:rPr lang="es-ES" dirty="0">
                <a:sym typeface="Wingdings" panose="05000000000000000000" pitchFamily="2" charset="2"/>
              </a:rPr>
              <a:t> </a:t>
            </a:r>
            <a:r>
              <a:rPr lang="es-ES" dirty="0" err="1">
                <a:sym typeface="Wingdings" panose="05000000000000000000" pitchFamily="2" charset="2"/>
              </a:rPr>
              <a:t>of</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VSI  SVPWM </a:t>
            </a:r>
          </a:p>
          <a:p>
            <a:pPr marL="0" indent="0">
              <a:buFontTx/>
              <a:buNone/>
            </a:pPr>
            <a:endParaRPr lang="es-ES" dirty="0">
              <a:sym typeface="Wingdings" panose="05000000000000000000" pitchFamily="2" charset="2"/>
            </a:endParaRPr>
          </a:p>
          <a:p>
            <a:pPr marL="0" indent="0">
              <a:buFontTx/>
              <a:buNone/>
            </a:pPr>
            <a:r>
              <a:rPr lang="es-ES" dirty="0">
                <a:sym typeface="Wingdings" panose="05000000000000000000" pitchFamily="2" charset="2"/>
              </a:rPr>
              <a:t>- General block </a:t>
            </a:r>
            <a:r>
              <a:rPr lang="es-ES" dirty="0" err="1">
                <a:sym typeface="Wingdings" panose="05000000000000000000" pitchFamily="2" charset="2"/>
              </a:rPr>
              <a:t>diagram</a:t>
            </a:r>
            <a:r>
              <a:rPr lang="es-ES" dirty="0">
                <a:sym typeface="Wingdings" panose="05000000000000000000" pitchFamily="2" charset="2"/>
              </a:rPr>
              <a:t> </a:t>
            </a:r>
            <a:r>
              <a:rPr lang="es-ES" dirty="0" err="1">
                <a:sym typeface="Wingdings" panose="05000000000000000000" pitchFamily="2" charset="2"/>
              </a:rPr>
              <a:t>of</a:t>
            </a:r>
            <a:r>
              <a:rPr lang="es-ES" dirty="0">
                <a:sym typeface="Wingdings" panose="05000000000000000000" pitchFamily="2" charset="2"/>
              </a:rPr>
              <a:t> FOC </a:t>
            </a:r>
            <a:r>
              <a:rPr lang="es-ES" dirty="0" err="1">
                <a:sym typeface="Wingdings" panose="05000000000000000000" pitchFamily="2" charset="2"/>
              </a:rPr>
              <a:t>where</a:t>
            </a:r>
            <a:r>
              <a:rPr lang="es-ES" dirty="0">
                <a:sym typeface="Wingdings" panose="05000000000000000000" pitchFamily="2" charset="2"/>
              </a:rPr>
              <a:t> </a:t>
            </a:r>
            <a:r>
              <a:rPr lang="es-ES" dirty="0" err="1">
                <a:sym typeface="Wingdings" panose="05000000000000000000" pitchFamily="2" charset="2"/>
              </a:rPr>
              <a:t>we</a:t>
            </a:r>
            <a:r>
              <a:rPr lang="es-ES" dirty="0">
                <a:sym typeface="Wingdings" panose="05000000000000000000" pitchFamily="2" charset="2"/>
              </a:rPr>
              <a:t> </a:t>
            </a:r>
            <a:r>
              <a:rPr lang="es-ES" dirty="0" err="1">
                <a:sym typeface="Wingdings" panose="05000000000000000000" pitchFamily="2" charset="2"/>
              </a:rPr>
              <a:t>have</a:t>
            </a:r>
            <a:r>
              <a:rPr lang="es-ES" dirty="0">
                <a:sym typeface="Wingdings" panose="05000000000000000000" pitchFamily="2" charset="2"/>
              </a:rPr>
              <a:t>….. </a:t>
            </a:r>
          </a:p>
          <a:p>
            <a:pPr marL="0" indent="0">
              <a:buFontTx/>
              <a:buNone/>
            </a:pPr>
            <a:endParaRPr lang="es-ES" dirty="0">
              <a:sym typeface="Wingdings" panose="05000000000000000000" pitchFamily="2" charset="2"/>
            </a:endParaRPr>
          </a:p>
          <a:p>
            <a:pPr marL="171450" indent="-171450">
              <a:buFontTx/>
              <a:buChar char="-"/>
            </a:pPr>
            <a:endParaRPr lang="es-ES" dirty="0">
              <a:sym typeface="Wingdings" panose="05000000000000000000" pitchFamily="2" charset="2"/>
            </a:endParaRPr>
          </a:p>
          <a:p>
            <a:pPr marL="171450" indent="-171450">
              <a:buFontTx/>
              <a:buChar char="-"/>
            </a:pPr>
            <a:endParaRPr lang="es-ES" dirty="0"/>
          </a:p>
        </p:txBody>
      </p:sp>
    </p:spTree>
    <p:extLst>
      <p:ext uri="{BB962C8B-B14F-4D97-AF65-F5344CB8AC3E}">
        <p14:creationId xmlns:p14="http://schemas.microsoft.com/office/powerpoint/2010/main" val="1101184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s-ES" dirty="0" err="1"/>
              <a:t>Most</a:t>
            </a:r>
            <a:r>
              <a:rPr lang="es-ES" dirty="0"/>
              <a:t> popular SPWM </a:t>
            </a:r>
            <a:r>
              <a:rPr lang="es-ES" dirty="0" err="1"/>
              <a:t>but</a:t>
            </a:r>
            <a:r>
              <a:rPr lang="es-ES" dirty="0"/>
              <a:t> has </a:t>
            </a:r>
            <a:r>
              <a:rPr lang="es-ES" dirty="0" err="1"/>
              <a:t>drawbacks</a:t>
            </a:r>
            <a:r>
              <a:rPr lang="es-ES" dirty="0"/>
              <a:t> as </a:t>
            </a:r>
            <a:r>
              <a:rPr lang="es-ES" dirty="0" err="1"/>
              <a:t>high</a:t>
            </a:r>
            <a:r>
              <a:rPr lang="es-ES" dirty="0"/>
              <a:t> </a:t>
            </a:r>
            <a:r>
              <a:rPr lang="es-ES" dirty="0" err="1"/>
              <a:t>harmonic</a:t>
            </a:r>
            <a:r>
              <a:rPr lang="es-ES" dirty="0"/>
              <a:t> </a:t>
            </a:r>
            <a:r>
              <a:rPr lang="es-ES" dirty="0" err="1"/>
              <a:t>distortion</a:t>
            </a:r>
            <a:r>
              <a:rPr lang="es-ES" dirty="0"/>
              <a:t> </a:t>
            </a:r>
          </a:p>
          <a:p>
            <a:pPr marL="171450" indent="-171450">
              <a:buFontTx/>
              <a:buChar char="-"/>
            </a:pPr>
            <a:r>
              <a:rPr lang="es-ES" dirty="0" err="1"/>
              <a:t>This</a:t>
            </a:r>
            <a:r>
              <a:rPr lang="es-ES" dirty="0"/>
              <a:t> </a:t>
            </a:r>
            <a:r>
              <a:rPr lang="es-ES" dirty="0" err="1"/>
              <a:t>technique</a:t>
            </a:r>
            <a:r>
              <a:rPr lang="es-ES" dirty="0"/>
              <a:t> </a:t>
            </a:r>
            <a:r>
              <a:rPr lang="es-ES" dirty="0" err="1"/>
              <a:t>allows</a:t>
            </a:r>
            <a:r>
              <a:rPr lang="es-ES" dirty="0"/>
              <a:t> </a:t>
            </a:r>
            <a:r>
              <a:rPr lang="es-ES" dirty="0" err="1"/>
              <a:t>to</a:t>
            </a:r>
            <a:r>
              <a:rPr lang="es-ES" dirty="0"/>
              <a:t> </a:t>
            </a:r>
            <a:r>
              <a:rPr lang="es-ES" dirty="0" err="1"/>
              <a:t>obtain</a:t>
            </a:r>
            <a:r>
              <a:rPr lang="es-ES" dirty="0"/>
              <a:t> a </a:t>
            </a:r>
            <a:r>
              <a:rPr lang="es-ES" dirty="0" err="1"/>
              <a:t>flattened</a:t>
            </a:r>
            <a:r>
              <a:rPr lang="es-ES" dirty="0"/>
              <a:t> </a:t>
            </a:r>
            <a:r>
              <a:rPr lang="es-ES" dirty="0" err="1"/>
              <a:t>voltage</a:t>
            </a:r>
            <a:r>
              <a:rPr lang="es-ES" dirty="0"/>
              <a:t> ref. </a:t>
            </a:r>
            <a:r>
              <a:rPr lang="es-ES" dirty="0" err="1"/>
              <a:t>waveform</a:t>
            </a:r>
            <a:r>
              <a:rPr lang="es-ES" dirty="0"/>
              <a:t> </a:t>
            </a:r>
            <a:r>
              <a:rPr lang="es-ES" dirty="0" err="1"/>
              <a:t>by</a:t>
            </a:r>
            <a:r>
              <a:rPr lang="es-ES" dirty="0"/>
              <a:t> </a:t>
            </a:r>
            <a:r>
              <a:rPr lang="es-ES" dirty="0" err="1"/>
              <a:t>reducing</a:t>
            </a:r>
            <a:r>
              <a:rPr lang="es-ES" dirty="0"/>
              <a:t> </a:t>
            </a:r>
            <a:r>
              <a:rPr lang="es-ES" dirty="0" err="1"/>
              <a:t>the</a:t>
            </a:r>
            <a:r>
              <a:rPr lang="es-ES" dirty="0"/>
              <a:t> </a:t>
            </a:r>
            <a:r>
              <a:rPr lang="es-ES" dirty="0" err="1"/>
              <a:t>peak</a:t>
            </a:r>
            <a:r>
              <a:rPr lang="es-ES" dirty="0"/>
              <a:t> </a:t>
            </a:r>
            <a:r>
              <a:rPr lang="es-ES" dirty="0" err="1"/>
              <a:t>voltage</a:t>
            </a:r>
            <a:r>
              <a:rPr lang="es-ES" dirty="0"/>
              <a:t> </a:t>
            </a:r>
            <a:r>
              <a:rPr lang="es-ES" dirty="0" err="1"/>
              <a:t>by</a:t>
            </a:r>
            <a:r>
              <a:rPr lang="es-ES" dirty="0"/>
              <a:t> </a:t>
            </a:r>
            <a:r>
              <a:rPr lang="es-ES" dirty="0" err="1"/>
              <a:t>approx</a:t>
            </a:r>
            <a:r>
              <a:rPr lang="es-ES" dirty="0"/>
              <a:t> 15% </a:t>
            </a:r>
            <a:r>
              <a:rPr lang="es-ES" dirty="0" err="1"/>
              <a:t>compared</a:t>
            </a:r>
            <a:r>
              <a:rPr lang="es-ES" dirty="0"/>
              <a:t> </a:t>
            </a:r>
            <a:r>
              <a:rPr lang="es-ES" dirty="0" err="1"/>
              <a:t>to</a:t>
            </a:r>
            <a:r>
              <a:rPr lang="es-ES" dirty="0"/>
              <a:t> fundamental. </a:t>
            </a:r>
          </a:p>
          <a:p>
            <a:pPr marL="171450" indent="-171450">
              <a:buFontTx/>
              <a:buChar char="-"/>
            </a:pPr>
            <a:r>
              <a:rPr lang="es-ES" dirty="0" err="1"/>
              <a:t>Better</a:t>
            </a:r>
            <a:r>
              <a:rPr lang="es-ES" dirty="0"/>
              <a:t> </a:t>
            </a:r>
            <a:r>
              <a:rPr lang="es-ES" dirty="0" err="1"/>
              <a:t>utilization</a:t>
            </a:r>
            <a:r>
              <a:rPr lang="es-ES" dirty="0"/>
              <a:t> </a:t>
            </a:r>
            <a:r>
              <a:rPr lang="es-ES" dirty="0" err="1"/>
              <a:t>of</a:t>
            </a:r>
            <a:r>
              <a:rPr lang="es-ES" dirty="0"/>
              <a:t> </a:t>
            </a:r>
            <a:r>
              <a:rPr lang="es-ES" dirty="0" err="1"/>
              <a:t>Vdc</a:t>
            </a:r>
            <a:r>
              <a:rPr lang="es-ES" dirty="0"/>
              <a:t> </a:t>
            </a:r>
            <a:r>
              <a:rPr lang="es-ES" dirty="0" err="1"/>
              <a:t>without</a:t>
            </a:r>
            <a:r>
              <a:rPr lang="es-ES" dirty="0"/>
              <a:t> </a:t>
            </a:r>
            <a:r>
              <a:rPr lang="es-ES" dirty="0" err="1"/>
              <a:t>entering</a:t>
            </a:r>
            <a:r>
              <a:rPr lang="es-ES" dirty="0"/>
              <a:t> </a:t>
            </a:r>
            <a:r>
              <a:rPr lang="es-ES" dirty="0" err="1"/>
              <a:t>the</a:t>
            </a:r>
            <a:r>
              <a:rPr lang="es-ES" dirty="0"/>
              <a:t> </a:t>
            </a:r>
            <a:r>
              <a:rPr lang="es-ES" dirty="0" err="1"/>
              <a:t>overmodulation</a:t>
            </a:r>
            <a:r>
              <a:rPr lang="es-ES" dirty="0"/>
              <a:t> región </a:t>
            </a:r>
            <a:r>
              <a:rPr lang="es-ES" dirty="0">
                <a:sym typeface="Wingdings" panose="05000000000000000000" pitchFamily="2" charset="2"/>
              </a:rPr>
              <a:t> </a:t>
            </a:r>
            <a:r>
              <a:rPr lang="es-ES" dirty="0" err="1">
                <a:sym typeface="Wingdings" panose="05000000000000000000" pitchFamily="2" charset="2"/>
              </a:rPr>
              <a:t>low</a:t>
            </a:r>
            <a:r>
              <a:rPr lang="es-ES" dirty="0">
                <a:sym typeface="Wingdings" panose="05000000000000000000" pitchFamily="2" charset="2"/>
              </a:rPr>
              <a:t> THD </a:t>
            </a:r>
          </a:p>
          <a:p>
            <a:pPr marL="171450" indent="-171450">
              <a:buFontTx/>
              <a:buChar char="-"/>
            </a:pPr>
            <a:r>
              <a:rPr lang="es-ES" dirty="0" err="1">
                <a:sym typeface="Wingdings" panose="05000000000000000000" pitchFamily="2" charset="2"/>
              </a:rPr>
              <a:t>It</a:t>
            </a:r>
            <a:r>
              <a:rPr lang="es-ES" dirty="0">
                <a:sym typeface="Wingdings" panose="05000000000000000000" pitchFamily="2" charset="2"/>
              </a:rPr>
              <a:t> </a:t>
            </a:r>
            <a:r>
              <a:rPr lang="es-ES" dirty="0" err="1">
                <a:sym typeface="Wingdings" panose="05000000000000000000" pitchFamily="2" charset="2"/>
              </a:rPr>
              <a:t>is</a:t>
            </a:r>
            <a:r>
              <a:rPr lang="es-ES" dirty="0">
                <a:sym typeface="Wingdings" panose="05000000000000000000" pitchFamily="2" charset="2"/>
              </a:rPr>
              <a:t> </a:t>
            </a:r>
            <a:r>
              <a:rPr lang="es-ES" dirty="0" err="1">
                <a:sym typeface="Wingdings" panose="05000000000000000000" pitchFamily="2" charset="2"/>
              </a:rPr>
              <a:t>decided</a:t>
            </a:r>
            <a:r>
              <a:rPr lang="es-ES" dirty="0">
                <a:sym typeface="Wingdings" panose="05000000000000000000" pitchFamily="2" charset="2"/>
              </a:rPr>
              <a:t> </a:t>
            </a:r>
            <a:r>
              <a:rPr lang="es-ES" dirty="0" err="1">
                <a:sym typeface="Wingdings" panose="05000000000000000000" pitchFamily="2" charset="2"/>
              </a:rPr>
              <a:t>to</a:t>
            </a:r>
            <a:r>
              <a:rPr lang="es-ES" dirty="0">
                <a:sym typeface="Wingdings" panose="05000000000000000000" pitchFamily="2" charset="2"/>
              </a:rPr>
              <a:t> </a:t>
            </a:r>
            <a:r>
              <a:rPr lang="es-ES" dirty="0" err="1">
                <a:sym typeface="Wingdings" panose="05000000000000000000" pitchFamily="2" charset="2"/>
              </a:rPr>
              <a:t>select</a:t>
            </a:r>
            <a:r>
              <a:rPr lang="es-ES" dirty="0">
                <a:sym typeface="Wingdings" panose="05000000000000000000" pitchFamily="2" charset="2"/>
              </a:rPr>
              <a:t> </a:t>
            </a:r>
            <a:r>
              <a:rPr lang="es-ES" dirty="0" err="1">
                <a:sym typeface="Wingdings" panose="05000000000000000000" pitchFamily="2" charset="2"/>
              </a:rPr>
              <a:t>this</a:t>
            </a:r>
            <a:r>
              <a:rPr lang="es-ES" dirty="0">
                <a:sym typeface="Wingdings" panose="05000000000000000000" pitchFamily="2" charset="2"/>
              </a:rPr>
              <a:t>  </a:t>
            </a:r>
            <a:r>
              <a:rPr lang="es-ES" dirty="0" err="1">
                <a:sym typeface="Wingdings" panose="05000000000000000000" pitchFamily="2" charset="2"/>
              </a:rPr>
              <a:t>modulation</a:t>
            </a:r>
            <a:r>
              <a:rPr lang="es-ES" dirty="0">
                <a:sym typeface="Wingdings" panose="05000000000000000000" pitchFamily="2" charset="2"/>
              </a:rPr>
              <a:t> </a:t>
            </a:r>
            <a:r>
              <a:rPr lang="es-ES" dirty="0" err="1">
                <a:sym typeface="Wingdings" panose="05000000000000000000" pitchFamily="2" charset="2"/>
              </a:rPr>
              <a:t>technique</a:t>
            </a:r>
            <a:r>
              <a:rPr lang="es-ES" dirty="0">
                <a:sym typeface="Wingdings" panose="05000000000000000000" pitchFamily="2" charset="2"/>
              </a:rPr>
              <a:t> </a:t>
            </a:r>
            <a:r>
              <a:rPr lang="es-ES" dirty="0" err="1">
                <a:sym typeface="Wingdings" panose="05000000000000000000" pitchFamily="2" charset="2"/>
              </a:rPr>
              <a:t>for</a:t>
            </a:r>
            <a:r>
              <a:rPr lang="es-ES" dirty="0">
                <a:sym typeface="Wingdings" panose="05000000000000000000" pitchFamily="2" charset="2"/>
              </a:rPr>
              <a:t> </a:t>
            </a:r>
            <a:r>
              <a:rPr lang="es-ES" dirty="0" err="1">
                <a:sym typeface="Wingdings" panose="05000000000000000000" pitchFamily="2" charset="2"/>
              </a:rPr>
              <a:t>controlling</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VSC </a:t>
            </a:r>
            <a:r>
              <a:rPr lang="es-ES" dirty="0" err="1">
                <a:sym typeface="Wingdings" panose="05000000000000000000" pitchFamily="2" charset="2"/>
              </a:rPr>
              <a:t>of</a:t>
            </a:r>
            <a:r>
              <a:rPr lang="es-ES" dirty="0">
                <a:sym typeface="Wingdings" panose="05000000000000000000" pitchFamily="2" charset="2"/>
              </a:rPr>
              <a:t> </a:t>
            </a:r>
            <a:r>
              <a:rPr lang="es-ES" dirty="0" err="1">
                <a:sym typeface="Wingdings" panose="05000000000000000000" pitchFamily="2" charset="2"/>
              </a:rPr>
              <a:t>this</a:t>
            </a:r>
            <a:r>
              <a:rPr lang="es-ES" dirty="0">
                <a:sym typeface="Wingdings" panose="05000000000000000000" pitchFamily="2" charset="2"/>
              </a:rPr>
              <a:t> Project  </a:t>
            </a:r>
            <a:r>
              <a:rPr lang="es-ES" dirty="0" err="1">
                <a:sym typeface="Wingdings" panose="05000000000000000000" pitchFamily="2" charset="2"/>
              </a:rPr>
              <a:t>because</a:t>
            </a:r>
            <a:r>
              <a:rPr lang="es-ES" dirty="0">
                <a:sym typeface="Wingdings" panose="05000000000000000000" pitchFamily="2" charset="2"/>
              </a:rPr>
              <a:t> </a:t>
            </a:r>
            <a:r>
              <a:rPr lang="es-ES" dirty="0" err="1">
                <a:sym typeface="Wingdings" panose="05000000000000000000" pitchFamily="2" charset="2"/>
              </a:rPr>
              <a:t>of</a:t>
            </a:r>
            <a:r>
              <a:rPr lang="es-ES" dirty="0">
                <a:sym typeface="Wingdings" panose="05000000000000000000" pitchFamily="2" charset="2"/>
              </a:rPr>
              <a:t> </a:t>
            </a:r>
            <a:r>
              <a:rPr lang="es-ES" dirty="0" err="1">
                <a:sym typeface="Wingdings" panose="05000000000000000000" pitchFamily="2" charset="2"/>
              </a:rPr>
              <a:t>these</a:t>
            </a:r>
            <a:r>
              <a:rPr lang="es-ES" dirty="0">
                <a:sym typeface="Wingdings" panose="05000000000000000000" pitchFamily="2" charset="2"/>
              </a:rPr>
              <a:t> </a:t>
            </a:r>
            <a:r>
              <a:rPr lang="es-ES" dirty="0" err="1">
                <a:sym typeface="Wingdings" panose="05000000000000000000" pitchFamily="2" charset="2"/>
              </a:rPr>
              <a:t>advantages</a:t>
            </a:r>
            <a:r>
              <a:rPr lang="es-ES" dirty="0">
                <a:sym typeface="Wingdings" panose="05000000000000000000" pitchFamily="2" charset="2"/>
              </a:rPr>
              <a:t> and </a:t>
            </a:r>
            <a:r>
              <a:rPr lang="es-ES" dirty="0" err="1">
                <a:sym typeface="Wingdings" panose="05000000000000000000" pitchFamily="2" charset="2"/>
              </a:rPr>
              <a:t>its</a:t>
            </a:r>
            <a:r>
              <a:rPr lang="es-ES" dirty="0">
                <a:sym typeface="Wingdings" panose="05000000000000000000" pitchFamily="2" charset="2"/>
              </a:rPr>
              <a:t> </a:t>
            </a:r>
            <a:r>
              <a:rPr lang="es-ES" dirty="0" err="1">
                <a:sym typeface="Wingdings" panose="05000000000000000000" pitchFamily="2" charset="2"/>
              </a:rPr>
              <a:t>flexibility</a:t>
            </a:r>
            <a:r>
              <a:rPr lang="es-ES" dirty="0">
                <a:sym typeface="Wingdings" panose="05000000000000000000" pitchFamily="2" charset="2"/>
              </a:rPr>
              <a:t> </a:t>
            </a:r>
            <a:r>
              <a:rPr lang="es-ES" dirty="0" err="1">
                <a:sym typeface="Wingdings" panose="05000000000000000000" pitchFamily="2" charset="2"/>
              </a:rPr>
              <a:t>to</a:t>
            </a:r>
            <a:r>
              <a:rPr lang="es-ES" dirty="0">
                <a:sym typeface="Wingdings" panose="05000000000000000000" pitchFamily="2" charset="2"/>
              </a:rPr>
              <a:t>…</a:t>
            </a:r>
          </a:p>
          <a:p>
            <a:pPr marL="171450" indent="-171450">
              <a:buFontTx/>
              <a:buChar char="-"/>
            </a:pPr>
            <a:endParaRPr lang="es-ES" dirty="0">
              <a:sym typeface="Wingdings" panose="05000000000000000000" pitchFamily="2" charset="2"/>
            </a:endParaRPr>
          </a:p>
          <a:p>
            <a:pPr marL="171450" indent="-171450">
              <a:buFontTx/>
              <a:buChar char="-"/>
            </a:pPr>
            <a:r>
              <a:rPr lang="es-ES" dirty="0" err="1"/>
              <a:t>Not</a:t>
            </a:r>
            <a:r>
              <a:rPr lang="es-ES" dirty="0"/>
              <a:t> </a:t>
            </a:r>
            <a:r>
              <a:rPr lang="es-ES" dirty="0" err="1"/>
              <a:t>mention</a:t>
            </a:r>
            <a:r>
              <a:rPr lang="es-ES" dirty="0"/>
              <a:t> </a:t>
            </a:r>
            <a:r>
              <a:rPr lang="es-ES" dirty="0" err="1"/>
              <a:t>overmodulation</a:t>
            </a:r>
            <a:r>
              <a:rPr lang="es-ES" dirty="0"/>
              <a:t> be </a:t>
            </a:r>
            <a:r>
              <a:rPr lang="es-ES" dirty="0" err="1"/>
              <a:t>concise</a:t>
            </a:r>
            <a:r>
              <a:rPr lang="es-ES" dirty="0"/>
              <a:t> </a:t>
            </a:r>
            <a:r>
              <a:rPr lang="es-ES" dirty="0" err="1"/>
              <a:t>dont</a:t>
            </a:r>
            <a:r>
              <a:rPr lang="es-ES" dirty="0"/>
              <a:t> </a:t>
            </a:r>
            <a:r>
              <a:rPr lang="es-ES" dirty="0" err="1"/>
              <a:t>explain</a:t>
            </a:r>
            <a:r>
              <a:rPr lang="es-ES" dirty="0"/>
              <a:t> </a:t>
            </a:r>
            <a:r>
              <a:rPr lang="es-ES" dirty="0" err="1"/>
              <a:t>too</a:t>
            </a:r>
            <a:r>
              <a:rPr lang="es-ES" dirty="0"/>
              <a:t> </a:t>
            </a:r>
            <a:r>
              <a:rPr lang="es-ES" dirty="0" err="1"/>
              <a:t>much</a:t>
            </a:r>
            <a:r>
              <a:rPr lang="es-ES" dirty="0"/>
              <a:t>. </a:t>
            </a:r>
          </a:p>
          <a:p>
            <a:pPr marL="171450" indent="-171450">
              <a:buFontTx/>
              <a:buChar char="-"/>
            </a:pPr>
            <a:endParaRPr lang="es-ES" dirty="0"/>
          </a:p>
          <a:p>
            <a:pPr marL="171450" indent="-171450">
              <a:buFontTx/>
              <a:buChar char="-"/>
            </a:pPr>
            <a:endParaRPr lang="en-US" dirty="0"/>
          </a:p>
        </p:txBody>
      </p:sp>
    </p:spTree>
    <p:extLst>
      <p:ext uri="{BB962C8B-B14F-4D97-AF65-F5344CB8AC3E}">
        <p14:creationId xmlns:p14="http://schemas.microsoft.com/office/powerpoint/2010/main" val="1464052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Basic idea is to use an arbitrary dq frame where rotor flux is constantly aligned with d-axis as shown on the diagram.</a:t>
            </a:r>
          </a:p>
          <a:p>
            <a:pPr marL="171450" indent="-171450">
              <a:buFontTx/>
              <a:buChar char="-"/>
            </a:pPr>
            <a:r>
              <a:rPr lang="en-US" sz="1200" kern="1200" dirty="0">
                <a:solidFill>
                  <a:schemeClr val="tx1"/>
                </a:solidFill>
                <a:effectLst/>
                <a:latin typeface="+mn-lt"/>
                <a:ea typeface="+mn-ea"/>
                <a:cs typeface="+mn-cs"/>
              </a:rPr>
              <a:t>This orientation allows decoupling of the IM torque and flux control variables making it possible to operate the induction machine as a separately excited DC motor.</a:t>
            </a:r>
          </a:p>
          <a:p>
            <a:pPr marL="171450" indent="-171450">
              <a:buFontTx/>
              <a:buChar char="-"/>
            </a:pPr>
            <a:r>
              <a:rPr lang="en-US" sz="1200" b="0" i="0" u="none" strike="noStrike" kern="1200" baseline="0" dirty="0">
                <a:solidFill>
                  <a:schemeClr val="tx1"/>
                </a:solidFill>
                <a:latin typeface="+mn-lt"/>
                <a:ea typeface="+mn-ea"/>
                <a:cs typeface="+mn-cs"/>
              </a:rPr>
              <a:t>The general torque equation for an induction machine in the dq frame depends on both </a:t>
            </a:r>
            <a:r>
              <a:rPr lang="en-US" sz="1200" b="0" i="0" u="none" strike="noStrike" kern="1200" baseline="0" dirty="0" err="1">
                <a:solidFill>
                  <a:schemeClr val="tx1"/>
                </a:solidFill>
                <a:latin typeface="+mn-lt"/>
                <a:ea typeface="+mn-ea"/>
                <a:cs typeface="+mn-cs"/>
              </a:rPr>
              <a:t>iqs</a:t>
            </a:r>
            <a:r>
              <a:rPr lang="en-US" sz="1200" b="0" i="0" u="none" strike="noStrike" kern="1200" baseline="0" dirty="0">
                <a:solidFill>
                  <a:schemeClr val="tx1"/>
                </a:solidFill>
                <a:latin typeface="+mn-lt"/>
                <a:ea typeface="+mn-ea"/>
                <a:cs typeface="+mn-cs"/>
              </a:rPr>
              <a:t> and ids however, with FOC by forcing the rotor flux to be in the d-axis </a:t>
            </a:r>
            <a:r>
              <a:rPr lang="en-US" sz="1200" b="0" i="0" u="none" strike="noStrike" kern="1200" baseline="0" dirty="0" err="1">
                <a:solidFill>
                  <a:schemeClr val="tx1"/>
                </a:solidFill>
                <a:latin typeface="+mn-lt"/>
                <a:ea typeface="+mn-ea"/>
                <a:cs typeface="+mn-cs"/>
              </a:rPr>
              <a:t>rotsting</a:t>
            </a:r>
            <a:r>
              <a:rPr lang="en-US" sz="1200" b="0" i="0" u="none" strike="noStrike" kern="1200" baseline="0" dirty="0">
                <a:solidFill>
                  <a:schemeClr val="tx1"/>
                </a:solidFill>
                <a:latin typeface="+mn-lt"/>
                <a:ea typeface="+mn-ea"/>
                <a:cs typeface="+mn-cs"/>
              </a:rPr>
              <a:t> at synchronous speed the q-axis rotor flux becomes zero </a:t>
            </a:r>
            <a:r>
              <a:rPr lang="en-US" sz="1200" b="0" i="0" u="none" strike="noStrike" kern="1200" baseline="0" dirty="0" err="1">
                <a:solidFill>
                  <a:schemeClr val="tx1"/>
                </a:solidFill>
                <a:latin typeface="+mn-lt"/>
                <a:ea typeface="+mn-ea"/>
                <a:cs typeface="+mn-cs"/>
              </a:rPr>
              <a:t>tghen</a:t>
            </a:r>
            <a:r>
              <a:rPr lang="en-US" sz="1200" b="0" i="0" u="none" strike="noStrike" kern="1200" baseline="0" dirty="0">
                <a:solidFill>
                  <a:schemeClr val="tx1"/>
                </a:solidFill>
                <a:latin typeface="+mn-lt"/>
                <a:ea typeface="+mn-ea"/>
                <a:cs typeface="+mn-cs"/>
              </a:rPr>
              <a:t> obtaining the torque as a function of the q-axis current only. </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s-ES" dirty="0" err="1"/>
              <a:t>Large</a:t>
            </a:r>
            <a:r>
              <a:rPr lang="es-ES" dirty="0"/>
              <a:t> Font </a:t>
            </a:r>
            <a:r>
              <a:rPr lang="es-ES" dirty="0" err="1"/>
              <a:t>size</a:t>
            </a:r>
            <a:r>
              <a:rPr lang="es-ES" dirty="0"/>
              <a:t> in final </a:t>
            </a:r>
            <a:r>
              <a:rPr lang="es-ES" dirty="0" err="1"/>
              <a:t>equation</a:t>
            </a:r>
            <a:r>
              <a:rPr lang="es-ES" dirty="0"/>
              <a:t> and </a:t>
            </a:r>
            <a:r>
              <a:rPr lang="es-ES" dirty="0" err="1"/>
              <a:t>change</a:t>
            </a:r>
            <a:r>
              <a:rPr lang="es-ES" dirty="0"/>
              <a:t> </a:t>
            </a:r>
            <a:r>
              <a:rPr lang="es-ES" dirty="0" err="1"/>
              <a:t>kt</a:t>
            </a:r>
            <a:r>
              <a:rPr lang="es-ES" dirty="0"/>
              <a:t> </a:t>
            </a:r>
            <a:r>
              <a:rPr lang="es-ES" dirty="0" err="1"/>
              <a:t>for</a:t>
            </a:r>
            <a:r>
              <a:rPr lang="es-ES" dirty="0"/>
              <a:t> k. </a:t>
            </a:r>
          </a:p>
          <a:p>
            <a:pPr marL="171450" indent="-171450">
              <a:buFontTx/>
              <a:buChar char="-"/>
            </a:pPr>
            <a:r>
              <a:rPr lang="es-ES" dirty="0" err="1"/>
              <a:t>The</a:t>
            </a:r>
            <a:r>
              <a:rPr lang="es-ES" dirty="0"/>
              <a:t> torque </a:t>
            </a:r>
            <a:r>
              <a:rPr lang="es-ES" dirty="0" err="1"/>
              <a:t>is</a:t>
            </a:r>
            <a:r>
              <a:rPr lang="es-ES" dirty="0"/>
              <a:t> </a:t>
            </a:r>
            <a:r>
              <a:rPr lang="es-ES" dirty="0" err="1"/>
              <a:t>proportional</a:t>
            </a:r>
            <a:r>
              <a:rPr lang="es-ES" dirty="0"/>
              <a:t> </a:t>
            </a:r>
            <a:r>
              <a:rPr lang="es-ES" dirty="0" err="1"/>
              <a:t>to</a:t>
            </a:r>
            <a:r>
              <a:rPr lang="es-ES" dirty="0"/>
              <a:t> </a:t>
            </a:r>
            <a:r>
              <a:rPr lang="es-ES" dirty="0" err="1"/>
              <a:t>the</a:t>
            </a:r>
            <a:r>
              <a:rPr lang="es-ES" dirty="0"/>
              <a:t> q axis </a:t>
            </a:r>
            <a:r>
              <a:rPr lang="es-ES" dirty="0" err="1"/>
              <a:t>current</a:t>
            </a:r>
            <a:r>
              <a:rPr lang="es-ES" dirty="0"/>
              <a:t> </a:t>
            </a:r>
            <a:r>
              <a:rPr lang="es-ES" dirty="0" err="1"/>
              <a:t>keeping</a:t>
            </a:r>
            <a:r>
              <a:rPr lang="es-ES" dirty="0"/>
              <a:t> </a:t>
            </a:r>
            <a:r>
              <a:rPr lang="es-ES" dirty="0" err="1"/>
              <a:t>the</a:t>
            </a:r>
            <a:r>
              <a:rPr lang="es-ES" dirty="0"/>
              <a:t> flux </a:t>
            </a:r>
            <a:r>
              <a:rPr lang="es-ES" dirty="0" err="1"/>
              <a:t>constant</a:t>
            </a:r>
            <a:r>
              <a:rPr lang="es-ES" dirty="0"/>
              <a:t>! </a:t>
            </a:r>
            <a:endParaRPr lang="en-US" dirty="0"/>
          </a:p>
          <a:p>
            <a:pPr marL="171450" indent="-171450">
              <a:buFontTx/>
              <a:buChar char="-"/>
            </a:pPr>
            <a:endParaRPr lang="es-ES" dirty="0"/>
          </a:p>
        </p:txBody>
      </p:sp>
    </p:spTree>
    <p:extLst>
      <p:ext uri="{BB962C8B-B14F-4D97-AF65-F5344CB8AC3E}">
        <p14:creationId xmlns:p14="http://schemas.microsoft.com/office/powerpoint/2010/main" val="2753781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- 2 different ways of implementing FOC for determining the rotor flux position. Depending on the possibility to measure the rotor shaft position of the IM or not, direct or indirect FOC can be implemented. </a:t>
            </a:r>
            <a:r>
              <a:rPr lang="es-ES" dirty="0" err="1"/>
              <a:t>Indirect</a:t>
            </a:r>
            <a:r>
              <a:rPr lang="es-ES" dirty="0"/>
              <a:t> FOC </a:t>
            </a:r>
            <a:r>
              <a:rPr lang="es-ES" dirty="0">
                <a:sym typeface="Wingdings" panose="05000000000000000000" pitchFamily="2" charset="2"/>
              </a:rPr>
              <a:t> Encoder</a:t>
            </a:r>
          </a:p>
          <a:p>
            <a:pPr marL="171450" indent="-171450">
              <a:buFontTx/>
              <a:buChar char="-"/>
            </a:pPr>
            <a:r>
              <a:rPr lang="es-ES" dirty="0" err="1"/>
              <a:t>From</a:t>
            </a:r>
            <a:r>
              <a:rPr lang="es-ES" dirty="0"/>
              <a:t> </a:t>
            </a:r>
            <a:r>
              <a:rPr lang="es-ES" dirty="0" err="1"/>
              <a:t>the</a:t>
            </a:r>
            <a:r>
              <a:rPr lang="es-ES" dirty="0"/>
              <a:t> rotor </a:t>
            </a:r>
            <a:r>
              <a:rPr lang="es-ES" dirty="0" err="1"/>
              <a:t>voltage</a:t>
            </a:r>
            <a:r>
              <a:rPr lang="es-ES" dirty="0"/>
              <a:t> </a:t>
            </a:r>
            <a:r>
              <a:rPr lang="es-ES" dirty="0" err="1"/>
              <a:t>eq</a:t>
            </a:r>
            <a:r>
              <a:rPr lang="es-ES" dirty="0"/>
              <a:t> </a:t>
            </a:r>
            <a:r>
              <a:rPr lang="es-ES" dirty="0" err="1"/>
              <a:t>of</a:t>
            </a:r>
            <a:r>
              <a:rPr lang="es-ES" dirty="0"/>
              <a:t> </a:t>
            </a:r>
            <a:r>
              <a:rPr lang="es-ES" dirty="0" err="1"/>
              <a:t>the</a:t>
            </a:r>
            <a:r>
              <a:rPr lang="es-ES" dirty="0"/>
              <a:t> IM </a:t>
            </a:r>
            <a:r>
              <a:rPr lang="es-ES" dirty="0" err="1"/>
              <a:t>it</a:t>
            </a:r>
            <a:r>
              <a:rPr lang="es-ES" dirty="0"/>
              <a:t> </a:t>
            </a:r>
            <a:r>
              <a:rPr lang="es-ES" dirty="0" err="1"/>
              <a:t>is</a:t>
            </a:r>
            <a:r>
              <a:rPr lang="es-ES" dirty="0"/>
              <a:t> </a:t>
            </a:r>
            <a:r>
              <a:rPr lang="es-ES" dirty="0" err="1"/>
              <a:t>obtained</a:t>
            </a:r>
            <a:r>
              <a:rPr lang="es-ES" dirty="0"/>
              <a:t> </a:t>
            </a:r>
            <a:r>
              <a:rPr lang="es-ES" dirty="0" err="1"/>
              <a:t>that</a:t>
            </a:r>
            <a:r>
              <a:rPr lang="es-ES" dirty="0"/>
              <a:t> </a:t>
            </a:r>
            <a:r>
              <a:rPr lang="es-ES" dirty="0" err="1"/>
              <a:t>for</a:t>
            </a:r>
            <a:r>
              <a:rPr lang="es-ES" dirty="0"/>
              <a:t> rotor flux oriented control </a:t>
            </a:r>
            <a:r>
              <a:rPr lang="es-ES" dirty="0" err="1"/>
              <a:t>the</a:t>
            </a:r>
            <a:r>
              <a:rPr lang="es-ES" dirty="0"/>
              <a:t> </a:t>
            </a:r>
            <a:r>
              <a:rPr lang="es-ES" dirty="0" err="1"/>
              <a:t>terms</a:t>
            </a:r>
            <a:r>
              <a:rPr lang="es-ES" dirty="0"/>
              <a:t> </a:t>
            </a:r>
            <a:r>
              <a:rPr lang="es-ES" dirty="0" err="1"/>
              <a:t>containing</a:t>
            </a:r>
            <a:r>
              <a:rPr lang="es-ES" dirty="0"/>
              <a:t> </a:t>
            </a:r>
            <a:r>
              <a:rPr lang="es-ES" dirty="0" err="1"/>
              <a:t>the</a:t>
            </a:r>
            <a:r>
              <a:rPr lang="es-ES" dirty="0"/>
              <a:t> rotor flux in </a:t>
            </a:r>
            <a:r>
              <a:rPr lang="es-ES" dirty="0" err="1"/>
              <a:t>the</a:t>
            </a:r>
            <a:r>
              <a:rPr lang="es-ES" dirty="0"/>
              <a:t> q axis </a:t>
            </a:r>
            <a:r>
              <a:rPr lang="es-ES" dirty="0" err="1"/>
              <a:t>disappear</a:t>
            </a:r>
            <a:r>
              <a:rPr lang="es-ES" dirty="0"/>
              <a:t> and </a:t>
            </a:r>
            <a:r>
              <a:rPr lang="es-ES" dirty="0" err="1"/>
              <a:t>the</a:t>
            </a:r>
            <a:r>
              <a:rPr lang="es-ES" dirty="0"/>
              <a:t> </a:t>
            </a:r>
            <a:r>
              <a:rPr lang="es-ES" dirty="0" err="1"/>
              <a:t>difference</a:t>
            </a:r>
            <a:r>
              <a:rPr lang="es-ES" dirty="0"/>
              <a:t> </a:t>
            </a:r>
            <a:r>
              <a:rPr lang="es-ES" dirty="0" err="1"/>
              <a:t>between</a:t>
            </a:r>
            <a:r>
              <a:rPr lang="es-ES" dirty="0"/>
              <a:t> </a:t>
            </a:r>
            <a:r>
              <a:rPr lang="es-ES" dirty="0" err="1"/>
              <a:t>the</a:t>
            </a:r>
            <a:r>
              <a:rPr lang="es-ES" dirty="0"/>
              <a:t> </a:t>
            </a:r>
            <a:r>
              <a:rPr lang="es-ES" dirty="0" err="1"/>
              <a:t>synchronous</a:t>
            </a:r>
            <a:r>
              <a:rPr lang="es-ES" dirty="0"/>
              <a:t> speed </a:t>
            </a:r>
            <a:r>
              <a:rPr lang="es-ES" dirty="0" err="1"/>
              <a:t>w_e</a:t>
            </a:r>
            <a:r>
              <a:rPr lang="es-ES" dirty="0"/>
              <a:t> and </a:t>
            </a:r>
            <a:r>
              <a:rPr lang="es-ES" dirty="0" err="1"/>
              <a:t>the</a:t>
            </a:r>
            <a:r>
              <a:rPr lang="es-ES" dirty="0"/>
              <a:t> </a:t>
            </a:r>
            <a:r>
              <a:rPr lang="es-ES" dirty="0" err="1"/>
              <a:t>shaft’s</a:t>
            </a:r>
            <a:r>
              <a:rPr lang="es-ES" dirty="0"/>
              <a:t> </a:t>
            </a:r>
            <a:r>
              <a:rPr lang="es-ES" dirty="0" err="1"/>
              <a:t>electrical</a:t>
            </a:r>
            <a:r>
              <a:rPr lang="es-ES" dirty="0"/>
              <a:t> speed </a:t>
            </a:r>
            <a:r>
              <a:rPr lang="es-ES" dirty="0" err="1"/>
              <a:t>is</a:t>
            </a:r>
            <a:r>
              <a:rPr lang="es-ES" dirty="0"/>
              <a:t> </a:t>
            </a:r>
            <a:r>
              <a:rPr lang="es-ES" dirty="0" err="1"/>
              <a:t>known</a:t>
            </a:r>
            <a:r>
              <a:rPr lang="es-ES" dirty="0"/>
              <a:t> as slip speed. </a:t>
            </a:r>
          </a:p>
          <a:p>
            <a:pPr marL="171450" indent="-171450">
              <a:buFontTx/>
              <a:buChar char="-"/>
            </a:pPr>
            <a:r>
              <a:rPr lang="es-ES" dirty="0" err="1"/>
              <a:t>To</a:t>
            </a:r>
            <a:r>
              <a:rPr lang="es-ES" dirty="0"/>
              <a:t> </a:t>
            </a:r>
            <a:r>
              <a:rPr lang="es-ES" dirty="0" err="1"/>
              <a:t>obtain</a:t>
            </a:r>
            <a:r>
              <a:rPr lang="es-ES" dirty="0"/>
              <a:t> </a:t>
            </a:r>
            <a:r>
              <a:rPr lang="es-ES" dirty="0" err="1"/>
              <a:t>the</a:t>
            </a:r>
            <a:r>
              <a:rPr lang="es-ES" dirty="0"/>
              <a:t> rotor flux position </a:t>
            </a:r>
            <a:r>
              <a:rPr lang="es-ES" dirty="0" err="1"/>
              <a:t>the</a:t>
            </a:r>
            <a:r>
              <a:rPr lang="es-ES" dirty="0"/>
              <a:t> slip speed </a:t>
            </a:r>
            <a:r>
              <a:rPr lang="es-ES" dirty="0" err="1"/>
              <a:t>needs</a:t>
            </a:r>
            <a:r>
              <a:rPr lang="es-ES" dirty="0"/>
              <a:t> </a:t>
            </a:r>
            <a:r>
              <a:rPr lang="es-ES" dirty="0" err="1"/>
              <a:t>to</a:t>
            </a:r>
            <a:r>
              <a:rPr lang="es-ES" dirty="0"/>
              <a:t> be </a:t>
            </a:r>
            <a:r>
              <a:rPr lang="es-ES" dirty="0" err="1"/>
              <a:t>estimated</a:t>
            </a:r>
            <a:r>
              <a:rPr lang="es-ES" dirty="0"/>
              <a:t> </a:t>
            </a:r>
            <a:r>
              <a:rPr lang="es-ES" dirty="0" err="1"/>
              <a:t>from</a:t>
            </a:r>
            <a:r>
              <a:rPr lang="es-ES" dirty="0"/>
              <a:t> </a:t>
            </a:r>
            <a:r>
              <a:rPr lang="es-ES" dirty="0" err="1"/>
              <a:t>the</a:t>
            </a:r>
            <a:r>
              <a:rPr lang="es-ES" dirty="0"/>
              <a:t> IM </a:t>
            </a:r>
            <a:r>
              <a:rPr lang="es-ES" dirty="0" err="1"/>
              <a:t>equations</a:t>
            </a:r>
            <a:r>
              <a:rPr lang="es-ES" dirty="0"/>
              <a:t>. </a:t>
            </a:r>
            <a:r>
              <a:rPr lang="es-ES" dirty="0" err="1"/>
              <a:t>It’s</a:t>
            </a:r>
            <a:r>
              <a:rPr lang="es-ES" dirty="0"/>
              <a:t> </a:t>
            </a:r>
            <a:r>
              <a:rPr lang="es-ES" dirty="0" err="1"/>
              <a:t>obtained</a:t>
            </a:r>
            <a:r>
              <a:rPr lang="es-ES" dirty="0"/>
              <a:t> </a:t>
            </a:r>
            <a:r>
              <a:rPr lang="es-ES" dirty="0" err="1"/>
              <a:t>that</a:t>
            </a:r>
            <a:r>
              <a:rPr lang="es-ES" dirty="0"/>
              <a:t> </a:t>
            </a:r>
            <a:r>
              <a:rPr lang="es-ES" dirty="0" err="1"/>
              <a:t>it</a:t>
            </a:r>
            <a:r>
              <a:rPr lang="es-ES" dirty="0"/>
              <a:t> </a:t>
            </a:r>
            <a:r>
              <a:rPr lang="es-ES" dirty="0" err="1"/>
              <a:t>is</a:t>
            </a:r>
            <a:r>
              <a:rPr lang="es-ES" dirty="0"/>
              <a:t> a </a:t>
            </a:r>
            <a:r>
              <a:rPr lang="es-ES" dirty="0" err="1"/>
              <a:t>function</a:t>
            </a:r>
            <a:r>
              <a:rPr lang="es-ES" dirty="0"/>
              <a:t> </a:t>
            </a:r>
            <a:r>
              <a:rPr lang="es-ES" dirty="0" err="1"/>
              <a:t>of</a:t>
            </a:r>
            <a:r>
              <a:rPr lang="es-ES" dirty="0"/>
              <a:t> </a:t>
            </a:r>
            <a:r>
              <a:rPr lang="es-ES" dirty="0" err="1"/>
              <a:t>the</a:t>
            </a:r>
            <a:r>
              <a:rPr lang="es-ES" dirty="0"/>
              <a:t> </a:t>
            </a:r>
            <a:r>
              <a:rPr lang="es-ES" dirty="0" err="1"/>
              <a:t>stator</a:t>
            </a:r>
            <a:r>
              <a:rPr lang="es-ES" dirty="0"/>
              <a:t> </a:t>
            </a:r>
            <a:r>
              <a:rPr lang="es-ES" dirty="0" err="1"/>
              <a:t>currents</a:t>
            </a:r>
            <a:r>
              <a:rPr lang="es-ES" dirty="0"/>
              <a:t> in </a:t>
            </a:r>
            <a:r>
              <a:rPr lang="es-ES" dirty="0" err="1"/>
              <a:t>the</a:t>
            </a:r>
            <a:r>
              <a:rPr lang="es-ES" dirty="0"/>
              <a:t> dq fr. </a:t>
            </a:r>
          </a:p>
          <a:p>
            <a:pPr marL="171450" indent="-171450">
              <a:buFontTx/>
              <a:buChar char="-"/>
            </a:pPr>
            <a:endParaRPr lang="es-ES" dirty="0"/>
          </a:p>
          <a:p>
            <a:pPr marL="171450" indent="-171450">
              <a:buFontTx/>
              <a:buChar char="-"/>
            </a:pPr>
            <a:r>
              <a:rPr lang="es-ES" dirty="0" err="1"/>
              <a:t>Explain</a:t>
            </a:r>
            <a:r>
              <a:rPr lang="es-ES" dirty="0"/>
              <a:t> a bit </a:t>
            </a:r>
            <a:r>
              <a:rPr lang="es-ES" dirty="0" err="1"/>
              <a:t>slower</a:t>
            </a:r>
            <a:r>
              <a:rPr lang="es-ES" dirty="0"/>
              <a:t> </a:t>
            </a:r>
            <a:r>
              <a:rPr lang="es-ES" dirty="0" err="1"/>
              <a:t>the</a:t>
            </a:r>
            <a:r>
              <a:rPr lang="es-ES" dirty="0"/>
              <a:t> slip </a:t>
            </a:r>
            <a:r>
              <a:rPr lang="es-ES" dirty="0" err="1"/>
              <a:t>part</a:t>
            </a:r>
            <a:r>
              <a:rPr lang="es-ES" dirty="0"/>
              <a:t> </a:t>
            </a:r>
            <a:r>
              <a:rPr lang="es-ES" dirty="0" err="1"/>
              <a:t>because</a:t>
            </a:r>
            <a:r>
              <a:rPr lang="es-ES" dirty="0"/>
              <a:t> I </a:t>
            </a:r>
            <a:r>
              <a:rPr lang="es-ES" dirty="0" err="1"/>
              <a:t>was</a:t>
            </a:r>
            <a:r>
              <a:rPr lang="es-ES" dirty="0"/>
              <a:t> </a:t>
            </a:r>
            <a:r>
              <a:rPr lang="es-ES" dirty="0" err="1"/>
              <a:t>too</a:t>
            </a:r>
            <a:r>
              <a:rPr lang="es-ES" dirty="0"/>
              <a:t> </a:t>
            </a:r>
            <a:r>
              <a:rPr lang="es-ES" dirty="0" err="1"/>
              <a:t>fast</a:t>
            </a:r>
            <a:r>
              <a:rPr lang="es-ES" dirty="0"/>
              <a:t>.</a:t>
            </a:r>
          </a:p>
          <a:p>
            <a:pPr marL="171450" indent="-171450">
              <a:buFontTx/>
              <a:buChar char="-"/>
            </a:pPr>
            <a:endParaRPr lang="es-ES" dirty="0"/>
          </a:p>
          <a:p>
            <a:pPr marL="171450" indent="-171450">
              <a:buFontTx/>
              <a:buChar char="-"/>
            </a:pPr>
            <a:endParaRPr lang="en-US" dirty="0"/>
          </a:p>
        </p:txBody>
      </p:sp>
    </p:spTree>
    <p:extLst>
      <p:ext uri="{BB962C8B-B14F-4D97-AF65-F5344CB8AC3E}">
        <p14:creationId xmlns:p14="http://schemas.microsoft.com/office/powerpoint/2010/main" val="2273032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s-ES" dirty="0"/>
              <a:t>Once </a:t>
            </a:r>
            <a:r>
              <a:rPr lang="es-ES" dirty="0" err="1"/>
              <a:t>the</a:t>
            </a:r>
            <a:r>
              <a:rPr lang="es-ES" dirty="0"/>
              <a:t> slip speed </a:t>
            </a:r>
            <a:r>
              <a:rPr lang="es-ES" dirty="0" err="1"/>
              <a:t>is</a:t>
            </a:r>
            <a:r>
              <a:rPr lang="es-ES" dirty="0"/>
              <a:t> </a:t>
            </a:r>
            <a:r>
              <a:rPr lang="es-ES" dirty="0" err="1"/>
              <a:t>estimated</a:t>
            </a:r>
            <a:r>
              <a:rPr lang="es-ES" dirty="0"/>
              <a:t>, </a:t>
            </a:r>
            <a:r>
              <a:rPr lang="es-ES" dirty="0" err="1"/>
              <a:t>by</a:t>
            </a:r>
            <a:r>
              <a:rPr lang="es-ES" dirty="0"/>
              <a:t> </a:t>
            </a:r>
            <a:r>
              <a:rPr lang="es-ES" dirty="0" err="1"/>
              <a:t>adding</a:t>
            </a:r>
            <a:r>
              <a:rPr lang="es-ES" dirty="0"/>
              <a:t> </a:t>
            </a:r>
            <a:r>
              <a:rPr lang="es-ES" dirty="0" err="1"/>
              <a:t>to</a:t>
            </a:r>
            <a:r>
              <a:rPr lang="es-ES" dirty="0"/>
              <a:t> </a:t>
            </a:r>
            <a:r>
              <a:rPr lang="es-ES" dirty="0" err="1"/>
              <a:t>this</a:t>
            </a:r>
            <a:r>
              <a:rPr lang="es-ES" dirty="0"/>
              <a:t> speed </a:t>
            </a:r>
            <a:r>
              <a:rPr lang="es-ES" dirty="0" err="1"/>
              <a:t>the</a:t>
            </a:r>
            <a:r>
              <a:rPr lang="es-ES" dirty="0"/>
              <a:t> rotor speed </a:t>
            </a:r>
            <a:r>
              <a:rPr lang="es-ES" dirty="0" err="1"/>
              <a:t>obtained</a:t>
            </a:r>
            <a:r>
              <a:rPr lang="es-ES" dirty="0"/>
              <a:t> </a:t>
            </a:r>
            <a:r>
              <a:rPr lang="es-ES" dirty="0" err="1"/>
              <a:t>from</a:t>
            </a:r>
            <a:r>
              <a:rPr lang="es-ES" dirty="0"/>
              <a:t> </a:t>
            </a:r>
            <a:r>
              <a:rPr lang="es-ES" dirty="0" err="1"/>
              <a:t>the</a:t>
            </a:r>
            <a:r>
              <a:rPr lang="es-ES" dirty="0"/>
              <a:t> Encoder </a:t>
            </a:r>
            <a:r>
              <a:rPr lang="es-ES" dirty="0" err="1"/>
              <a:t>attached</a:t>
            </a:r>
            <a:r>
              <a:rPr lang="es-ES" dirty="0"/>
              <a:t> </a:t>
            </a:r>
            <a:r>
              <a:rPr lang="es-ES" dirty="0" err="1"/>
              <a:t>to</a:t>
            </a:r>
            <a:r>
              <a:rPr lang="es-ES" dirty="0"/>
              <a:t> </a:t>
            </a:r>
            <a:r>
              <a:rPr lang="es-ES" dirty="0" err="1"/>
              <a:t>the</a:t>
            </a:r>
            <a:r>
              <a:rPr lang="es-ES" dirty="0"/>
              <a:t> </a:t>
            </a:r>
            <a:r>
              <a:rPr lang="es-ES" dirty="0" err="1"/>
              <a:t>shaft</a:t>
            </a:r>
            <a:r>
              <a:rPr lang="es-ES" dirty="0"/>
              <a:t>,  </a:t>
            </a:r>
            <a:r>
              <a:rPr lang="es-ES" dirty="0" err="1"/>
              <a:t>it’s</a:t>
            </a:r>
            <a:r>
              <a:rPr lang="es-ES" dirty="0"/>
              <a:t> posible </a:t>
            </a:r>
            <a:r>
              <a:rPr lang="es-ES" dirty="0" err="1"/>
              <a:t>to</a:t>
            </a:r>
            <a:r>
              <a:rPr lang="es-ES" dirty="0"/>
              <a:t> </a:t>
            </a:r>
            <a:r>
              <a:rPr lang="es-ES" dirty="0" err="1"/>
              <a:t>obtain</a:t>
            </a:r>
            <a:r>
              <a:rPr lang="es-ES" dirty="0"/>
              <a:t> </a:t>
            </a:r>
            <a:r>
              <a:rPr lang="es-ES" dirty="0" err="1"/>
              <a:t>the</a:t>
            </a:r>
            <a:r>
              <a:rPr lang="es-ES" dirty="0"/>
              <a:t> rotor flux position </a:t>
            </a:r>
            <a:r>
              <a:rPr lang="es-ES" dirty="0" err="1"/>
              <a:t>by</a:t>
            </a:r>
            <a:r>
              <a:rPr lang="es-ES" dirty="0"/>
              <a:t> </a:t>
            </a:r>
            <a:r>
              <a:rPr lang="es-ES" dirty="0" err="1"/>
              <a:t>integrating</a:t>
            </a:r>
            <a:r>
              <a:rPr lang="es-ES" dirty="0"/>
              <a:t> </a:t>
            </a:r>
            <a:r>
              <a:rPr lang="es-ES" dirty="0" err="1"/>
              <a:t>the</a:t>
            </a:r>
            <a:r>
              <a:rPr lang="es-ES" dirty="0"/>
              <a:t> total sum </a:t>
            </a:r>
            <a:r>
              <a:rPr lang="es-ES" dirty="0" err="1"/>
              <a:t>of</a:t>
            </a:r>
            <a:r>
              <a:rPr lang="es-ES" dirty="0"/>
              <a:t> </a:t>
            </a:r>
            <a:r>
              <a:rPr lang="es-ES" dirty="0" err="1"/>
              <a:t>the</a:t>
            </a:r>
            <a:r>
              <a:rPr lang="es-ES" dirty="0"/>
              <a:t> </a:t>
            </a:r>
            <a:r>
              <a:rPr lang="es-ES" dirty="0" err="1"/>
              <a:t>speeds</a:t>
            </a:r>
            <a:r>
              <a:rPr lang="es-ES" dirty="0"/>
              <a:t>. </a:t>
            </a:r>
            <a:endParaRPr lang="en-US" dirty="0"/>
          </a:p>
          <a:p>
            <a:pPr marL="171450" indent="-171450">
              <a:buFontTx/>
              <a:buChar char="-"/>
            </a:pPr>
            <a:endParaRPr lang="es-ES" dirty="0"/>
          </a:p>
          <a:p>
            <a:pPr marL="171450" indent="-171450">
              <a:buFontTx/>
              <a:buChar char="-"/>
            </a:pPr>
            <a:endParaRPr lang="en-US" dirty="0"/>
          </a:p>
        </p:txBody>
      </p:sp>
    </p:spTree>
    <p:extLst>
      <p:ext uri="{BB962C8B-B14F-4D97-AF65-F5344CB8AC3E}">
        <p14:creationId xmlns:p14="http://schemas.microsoft.com/office/powerpoint/2010/main" val="622537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s-ES" dirty="0" err="1"/>
              <a:t>From</a:t>
            </a:r>
            <a:r>
              <a:rPr lang="es-ES" dirty="0"/>
              <a:t> </a:t>
            </a:r>
            <a:r>
              <a:rPr lang="es-ES" dirty="0" err="1"/>
              <a:t>the</a:t>
            </a:r>
            <a:r>
              <a:rPr lang="es-ES" dirty="0"/>
              <a:t> </a:t>
            </a:r>
            <a:r>
              <a:rPr lang="es-ES" dirty="0" err="1"/>
              <a:t>nameplate</a:t>
            </a:r>
            <a:r>
              <a:rPr lang="es-ES" dirty="0"/>
              <a:t> </a:t>
            </a:r>
            <a:r>
              <a:rPr lang="es-ES" dirty="0" err="1"/>
              <a:t>of</a:t>
            </a:r>
            <a:r>
              <a:rPr lang="es-ES" dirty="0"/>
              <a:t> </a:t>
            </a:r>
            <a:r>
              <a:rPr lang="es-ES" dirty="0" err="1"/>
              <a:t>the</a:t>
            </a:r>
            <a:r>
              <a:rPr lang="es-ES" dirty="0"/>
              <a:t> </a:t>
            </a:r>
            <a:r>
              <a:rPr lang="es-ES" dirty="0" err="1"/>
              <a:t>induction</a:t>
            </a:r>
            <a:r>
              <a:rPr lang="es-ES" dirty="0"/>
              <a:t> machine </a:t>
            </a:r>
            <a:r>
              <a:rPr lang="es-ES" dirty="0" err="1"/>
              <a:t>the</a:t>
            </a:r>
            <a:r>
              <a:rPr lang="es-ES" dirty="0"/>
              <a:t> </a:t>
            </a:r>
            <a:r>
              <a:rPr lang="es-ES" dirty="0" err="1"/>
              <a:t>rated</a:t>
            </a:r>
            <a:r>
              <a:rPr lang="es-ES" dirty="0"/>
              <a:t> </a:t>
            </a:r>
            <a:r>
              <a:rPr lang="es-ES" dirty="0" err="1"/>
              <a:t>voltage</a:t>
            </a:r>
            <a:r>
              <a:rPr lang="es-ES" dirty="0"/>
              <a:t> and </a:t>
            </a:r>
            <a:r>
              <a:rPr lang="es-ES" dirty="0" err="1"/>
              <a:t>current</a:t>
            </a:r>
            <a:r>
              <a:rPr lang="es-ES" dirty="0"/>
              <a:t> </a:t>
            </a:r>
            <a:r>
              <a:rPr lang="es-ES" dirty="0" err="1"/>
              <a:t>is</a:t>
            </a:r>
            <a:r>
              <a:rPr lang="es-ES" dirty="0"/>
              <a:t> </a:t>
            </a:r>
            <a:r>
              <a:rPr lang="es-ES" dirty="0" err="1"/>
              <a:t>obtained</a:t>
            </a:r>
            <a:r>
              <a:rPr lang="es-ES" dirty="0"/>
              <a:t> </a:t>
            </a:r>
            <a:r>
              <a:rPr lang="es-ES" dirty="0" err="1"/>
              <a:t>to</a:t>
            </a:r>
            <a:r>
              <a:rPr lang="es-ES" dirty="0"/>
              <a:t> </a:t>
            </a:r>
            <a:r>
              <a:rPr lang="es-ES" dirty="0" err="1"/>
              <a:t>calculate</a:t>
            </a:r>
            <a:r>
              <a:rPr lang="es-ES" dirty="0"/>
              <a:t> </a:t>
            </a:r>
            <a:r>
              <a:rPr lang="es-ES" dirty="0" err="1"/>
              <a:t>the</a:t>
            </a:r>
            <a:r>
              <a:rPr lang="es-ES" dirty="0"/>
              <a:t> </a:t>
            </a:r>
            <a:r>
              <a:rPr lang="es-ES" dirty="0" err="1"/>
              <a:t>stator</a:t>
            </a:r>
            <a:r>
              <a:rPr lang="es-ES" dirty="0"/>
              <a:t> flux </a:t>
            </a:r>
            <a:r>
              <a:rPr lang="es-ES" dirty="0" err="1"/>
              <a:t>linkage</a:t>
            </a:r>
            <a:r>
              <a:rPr lang="es-ES" dirty="0"/>
              <a:t>. </a:t>
            </a:r>
            <a:r>
              <a:rPr lang="es-ES" dirty="0" err="1"/>
              <a:t>Then</a:t>
            </a:r>
            <a:r>
              <a:rPr lang="es-ES" dirty="0"/>
              <a:t> </a:t>
            </a:r>
            <a:r>
              <a:rPr lang="es-ES" dirty="0" err="1"/>
              <a:t>the</a:t>
            </a:r>
            <a:r>
              <a:rPr lang="es-ES" dirty="0"/>
              <a:t> </a:t>
            </a:r>
            <a:r>
              <a:rPr lang="es-ES" dirty="0" err="1"/>
              <a:t>rated</a:t>
            </a:r>
            <a:r>
              <a:rPr lang="es-ES" dirty="0"/>
              <a:t> rotor flux </a:t>
            </a:r>
            <a:r>
              <a:rPr lang="es-ES" dirty="0" err="1"/>
              <a:t>linkage</a:t>
            </a:r>
            <a:r>
              <a:rPr lang="es-ES" dirty="0"/>
              <a:t> </a:t>
            </a:r>
            <a:r>
              <a:rPr lang="es-ES" dirty="0" err="1"/>
              <a:t>is</a:t>
            </a:r>
            <a:r>
              <a:rPr lang="es-ES" dirty="0"/>
              <a:t> </a:t>
            </a:r>
            <a:r>
              <a:rPr lang="es-ES" dirty="0" err="1"/>
              <a:t>calculated</a:t>
            </a:r>
            <a:r>
              <a:rPr lang="es-ES" dirty="0"/>
              <a:t> in </a:t>
            </a:r>
            <a:r>
              <a:rPr lang="es-ES" dirty="0" err="1"/>
              <a:t>order</a:t>
            </a:r>
            <a:r>
              <a:rPr lang="es-ES" dirty="0"/>
              <a:t> </a:t>
            </a:r>
            <a:r>
              <a:rPr lang="es-ES" dirty="0" err="1"/>
              <a:t>to</a:t>
            </a:r>
            <a:r>
              <a:rPr lang="es-ES" dirty="0"/>
              <a:t> </a:t>
            </a:r>
            <a:r>
              <a:rPr lang="es-ES" dirty="0" err="1"/>
              <a:t>obtain</a:t>
            </a:r>
            <a:r>
              <a:rPr lang="es-ES" dirty="0"/>
              <a:t> </a:t>
            </a:r>
            <a:r>
              <a:rPr lang="es-ES" dirty="0" err="1"/>
              <a:t>the</a:t>
            </a:r>
            <a:r>
              <a:rPr lang="es-ES" dirty="0"/>
              <a:t> </a:t>
            </a:r>
            <a:r>
              <a:rPr lang="es-ES" dirty="0" err="1"/>
              <a:t>reference</a:t>
            </a:r>
            <a:r>
              <a:rPr lang="es-ES" dirty="0"/>
              <a:t> </a:t>
            </a:r>
            <a:r>
              <a:rPr lang="es-ES" dirty="0" err="1"/>
              <a:t>for</a:t>
            </a:r>
            <a:r>
              <a:rPr lang="es-ES" dirty="0"/>
              <a:t> </a:t>
            </a:r>
            <a:r>
              <a:rPr lang="es-ES" dirty="0" err="1"/>
              <a:t>the</a:t>
            </a:r>
            <a:r>
              <a:rPr lang="es-ES" dirty="0"/>
              <a:t> d-axis </a:t>
            </a:r>
            <a:r>
              <a:rPr lang="es-ES" dirty="0" err="1"/>
              <a:t>current</a:t>
            </a:r>
            <a:r>
              <a:rPr lang="es-ES" dirty="0"/>
              <a:t>. </a:t>
            </a:r>
            <a:r>
              <a:rPr lang="es-ES" dirty="0" err="1"/>
              <a:t>The</a:t>
            </a:r>
            <a:r>
              <a:rPr lang="es-ES" dirty="0"/>
              <a:t> IM </a:t>
            </a:r>
            <a:r>
              <a:rPr lang="es-ES" dirty="0" err="1"/>
              <a:t>will</a:t>
            </a:r>
            <a:r>
              <a:rPr lang="es-ES" dirty="0"/>
              <a:t> </a:t>
            </a:r>
            <a:r>
              <a:rPr lang="es-ES" dirty="0" err="1"/>
              <a:t>perform</a:t>
            </a:r>
            <a:r>
              <a:rPr lang="es-ES" dirty="0"/>
              <a:t> as </a:t>
            </a:r>
            <a:r>
              <a:rPr lang="es-ES" dirty="0" err="1"/>
              <a:t>expected</a:t>
            </a:r>
            <a:r>
              <a:rPr lang="es-ES" dirty="0"/>
              <a:t> up </a:t>
            </a:r>
            <a:r>
              <a:rPr lang="es-ES" dirty="0" err="1"/>
              <a:t>to</a:t>
            </a:r>
            <a:r>
              <a:rPr lang="es-ES" dirty="0"/>
              <a:t> </a:t>
            </a:r>
            <a:r>
              <a:rPr lang="es-ES" dirty="0" err="1"/>
              <a:t>the</a:t>
            </a:r>
            <a:r>
              <a:rPr lang="es-ES" dirty="0"/>
              <a:t> </a:t>
            </a:r>
            <a:r>
              <a:rPr lang="es-ES" dirty="0" err="1"/>
              <a:t>rated</a:t>
            </a:r>
            <a:r>
              <a:rPr lang="es-ES" dirty="0"/>
              <a:t> speed </a:t>
            </a:r>
            <a:r>
              <a:rPr lang="es-ES" dirty="0" err="1"/>
              <a:t>which</a:t>
            </a:r>
            <a:r>
              <a:rPr lang="es-ES" dirty="0"/>
              <a:t> </a:t>
            </a:r>
            <a:r>
              <a:rPr lang="es-ES" dirty="0" err="1"/>
              <a:t>is</a:t>
            </a:r>
            <a:r>
              <a:rPr lang="es-ES" dirty="0"/>
              <a:t> </a:t>
            </a:r>
            <a:r>
              <a:rPr lang="es-ES" dirty="0" err="1"/>
              <a:t>around</a:t>
            </a:r>
            <a:r>
              <a:rPr lang="es-ES" dirty="0"/>
              <a:t> 1600rpm. After </a:t>
            </a:r>
            <a:r>
              <a:rPr lang="es-ES" dirty="0" err="1"/>
              <a:t>that</a:t>
            </a:r>
            <a:r>
              <a:rPr lang="es-ES" dirty="0"/>
              <a:t> </a:t>
            </a:r>
            <a:r>
              <a:rPr lang="es-ES" dirty="0" err="1"/>
              <a:t>point</a:t>
            </a:r>
            <a:r>
              <a:rPr lang="es-ES" dirty="0"/>
              <a:t> </a:t>
            </a:r>
            <a:r>
              <a:rPr lang="es-ES" dirty="0" err="1"/>
              <a:t>it</a:t>
            </a:r>
            <a:r>
              <a:rPr lang="es-ES" dirty="0"/>
              <a:t> </a:t>
            </a:r>
            <a:r>
              <a:rPr lang="es-ES" dirty="0" err="1"/>
              <a:t>would</a:t>
            </a:r>
            <a:r>
              <a:rPr lang="es-ES" dirty="0"/>
              <a:t> be </a:t>
            </a:r>
            <a:r>
              <a:rPr lang="es-ES" dirty="0" err="1"/>
              <a:t>necessary</a:t>
            </a:r>
            <a:r>
              <a:rPr lang="es-ES" dirty="0"/>
              <a:t> </a:t>
            </a:r>
            <a:r>
              <a:rPr lang="es-ES" dirty="0" err="1"/>
              <a:t>to</a:t>
            </a:r>
            <a:r>
              <a:rPr lang="es-ES" dirty="0"/>
              <a:t> </a:t>
            </a:r>
            <a:r>
              <a:rPr lang="es-ES" dirty="0" err="1"/>
              <a:t>weaken</a:t>
            </a:r>
            <a:r>
              <a:rPr lang="es-ES" dirty="0"/>
              <a:t> </a:t>
            </a:r>
            <a:r>
              <a:rPr lang="es-ES" dirty="0" err="1"/>
              <a:t>the</a:t>
            </a:r>
            <a:r>
              <a:rPr lang="es-ES" dirty="0"/>
              <a:t> flux in </a:t>
            </a:r>
            <a:r>
              <a:rPr lang="es-ES" dirty="0" err="1"/>
              <a:t>order</a:t>
            </a:r>
            <a:r>
              <a:rPr lang="es-ES" dirty="0"/>
              <a:t> </a:t>
            </a:r>
            <a:r>
              <a:rPr lang="es-ES" dirty="0" err="1"/>
              <a:t>to</a:t>
            </a:r>
            <a:r>
              <a:rPr lang="es-ES" dirty="0"/>
              <a:t> </a:t>
            </a:r>
            <a:r>
              <a:rPr lang="es-ES" dirty="0" err="1"/>
              <a:t>keep</a:t>
            </a:r>
            <a:r>
              <a:rPr lang="es-ES" dirty="0"/>
              <a:t> </a:t>
            </a:r>
            <a:r>
              <a:rPr lang="es-ES" dirty="0" err="1"/>
              <a:t>having</a:t>
            </a:r>
            <a:r>
              <a:rPr lang="es-ES" dirty="0"/>
              <a:t> a </a:t>
            </a:r>
            <a:r>
              <a:rPr lang="es-ES" dirty="0" err="1"/>
              <a:t>proper</a:t>
            </a:r>
            <a:r>
              <a:rPr lang="es-ES" dirty="0"/>
              <a:t> control </a:t>
            </a:r>
            <a:r>
              <a:rPr lang="es-ES" dirty="0" err="1"/>
              <a:t>of</a:t>
            </a:r>
            <a:r>
              <a:rPr lang="es-ES" dirty="0"/>
              <a:t> </a:t>
            </a:r>
            <a:r>
              <a:rPr lang="es-ES" dirty="0" err="1"/>
              <a:t>the</a:t>
            </a:r>
            <a:r>
              <a:rPr lang="es-ES" dirty="0"/>
              <a:t> IM. </a:t>
            </a:r>
            <a:r>
              <a:rPr lang="es-ES" dirty="0" err="1"/>
              <a:t>The</a:t>
            </a:r>
            <a:r>
              <a:rPr lang="es-ES" dirty="0"/>
              <a:t> motor </a:t>
            </a:r>
            <a:r>
              <a:rPr lang="es-ES" dirty="0" err="1"/>
              <a:t>will</a:t>
            </a:r>
            <a:r>
              <a:rPr lang="es-ES" dirty="0"/>
              <a:t> opérate in </a:t>
            </a:r>
            <a:r>
              <a:rPr lang="es-ES" dirty="0" err="1"/>
              <a:t>the</a:t>
            </a:r>
            <a:r>
              <a:rPr lang="es-ES" dirty="0"/>
              <a:t> </a:t>
            </a:r>
            <a:r>
              <a:rPr lang="es-ES" dirty="0" err="1"/>
              <a:t>field</a:t>
            </a:r>
            <a:r>
              <a:rPr lang="es-ES" dirty="0"/>
              <a:t> </a:t>
            </a:r>
            <a:r>
              <a:rPr lang="es-ES" dirty="0" err="1"/>
              <a:t>weakening</a:t>
            </a:r>
            <a:r>
              <a:rPr lang="es-ES" dirty="0"/>
              <a:t> región </a:t>
            </a:r>
            <a:r>
              <a:rPr lang="es-ES" dirty="0" err="1"/>
              <a:t>but</a:t>
            </a:r>
            <a:r>
              <a:rPr lang="es-ES" dirty="0"/>
              <a:t> </a:t>
            </a:r>
            <a:r>
              <a:rPr lang="es-ES" dirty="0" err="1"/>
              <a:t>this</a:t>
            </a:r>
            <a:r>
              <a:rPr lang="es-ES" dirty="0"/>
              <a:t> </a:t>
            </a:r>
            <a:r>
              <a:rPr lang="es-ES" dirty="0" err="1"/>
              <a:t>isnt</a:t>
            </a:r>
            <a:r>
              <a:rPr lang="es-ES" dirty="0"/>
              <a:t> </a:t>
            </a:r>
            <a:r>
              <a:rPr lang="es-ES" dirty="0" err="1"/>
              <a:t>scope</a:t>
            </a:r>
            <a:r>
              <a:rPr lang="es-ES" dirty="0"/>
              <a:t> </a:t>
            </a:r>
            <a:r>
              <a:rPr lang="es-ES" dirty="0" err="1"/>
              <a:t>od</a:t>
            </a:r>
            <a:r>
              <a:rPr lang="es-ES" dirty="0"/>
              <a:t> </a:t>
            </a:r>
            <a:r>
              <a:rPr lang="es-ES" dirty="0" err="1"/>
              <a:t>the</a:t>
            </a:r>
            <a:r>
              <a:rPr lang="es-ES" dirty="0"/>
              <a:t> Project. </a:t>
            </a:r>
          </a:p>
          <a:p>
            <a:pPr marL="171450" indent="-171450">
              <a:buFontTx/>
              <a:buChar char="-"/>
            </a:pPr>
            <a:endParaRPr lang="es-ES" dirty="0"/>
          </a:p>
          <a:p>
            <a:pPr marL="171450" indent="-171450">
              <a:buFontTx/>
              <a:buChar char="-"/>
            </a:pPr>
            <a:endParaRPr lang="en-US" dirty="0"/>
          </a:p>
        </p:txBody>
      </p:sp>
    </p:spTree>
    <p:extLst>
      <p:ext uri="{BB962C8B-B14F-4D97-AF65-F5344CB8AC3E}">
        <p14:creationId xmlns:p14="http://schemas.microsoft.com/office/powerpoint/2010/main" val="1572058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s-E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The transfer function is the same for the d- and q-axis which means that the current loops for both will be exactly the same.</a:t>
            </a:r>
          </a:p>
          <a:p>
            <a:r>
              <a:rPr lang="en-US" sz="1200" b="0" i="0" u="none" strike="noStrike" kern="1200" baseline="0" dirty="0">
                <a:solidFill>
                  <a:schemeClr val="tx1"/>
                </a:solidFill>
                <a:latin typeface="+mn-lt"/>
                <a:ea typeface="+mn-ea"/>
                <a:cs typeface="+mn-cs"/>
              </a:rPr>
              <a:t>- The delay appears in the system because of the digital implementation in a microcontroller. The time for sampling the measured signals in the Analog to</a:t>
            </a:r>
          </a:p>
          <a:p>
            <a:r>
              <a:rPr lang="en-US" sz="1200" b="0" i="0" u="none" strike="noStrike" kern="1200" baseline="0" dirty="0">
                <a:solidFill>
                  <a:schemeClr val="tx1"/>
                </a:solidFill>
                <a:latin typeface="+mn-lt"/>
                <a:ea typeface="+mn-ea"/>
                <a:cs typeface="+mn-cs"/>
              </a:rPr>
              <a:t>Digital Converter (ADC) and the time it takes to perform the control algorithm have to be taken into account. The time delay was reduced as much as possible while programming the microcontroller achieving a total time delay of half a switching period (Td  0.5Ts).</a:t>
            </a:r>
          </a:p>
          <a:p>
            <a:pPr marL="171450" indent="-171450">
              <a:buFontTx/>
              <a:buChar char="-"/>
            </a:pPr>
            <a:r>
              <a:rPr lang="en-US" sz="1200" b="0" i="0" u="none" strike="noStrike" kern="1200" baseline="0" dirty="0">
                <a:solidFill>
                  <a:schemeClr val="tx1"/>
                </a:solidFill>
                <a:latin typeface="+mn-lt"/>
                <a:ea typeface="+mn-ea"/>
                <a:cs typeface="+mn-cs"/>
              </a:rPr>
              <a:t>The requirement </a:t>
            </a:r>
            <a:r>
              <a:rPr lang="en-US" sz="1200" b="0" i="0" u="none" strike="noStrike" kern="1200" baseline="0" dirty="0" err="1">
                <a:solidFill>
                  <a:schemeClr val="tx1"/>
                </a:solidFill>
                <a:latin typeface="+mn-lt"/>
                <a:ea typeface="+mn-ea"/>
                <a:cs typeface="+mn-cs"/>
              </a:rPr>
              <a:t>fot</a:t>
            </a:r>
            <a:r>
              <a:rPr lang="en-US" sz="1200" b="0" i="0" u="none" strike="noStrike" kern="1200" baseline="0" dirty="0">
                <a:solidFill>
                  <a:schemeClr val="tx1"/>
                </a:solidFill>
                <a:latin typeface="+mn-lt"/>
                <a:ea typeface="+mn-ea"/>
                <a:cs typeface="+mn-cs"/>
              </a:rPr>
              <a:t> the controller is that the bandwidth should be 500Hz then applying the zero-pole </a:t>
            </a:r>
            <a:r>
              <a:rPr lang="en-US" sz="1200" b="0" i="0" u="none" strike="noStrike" kern="1200" baseline="0" dirty="0" err="1">
                <a:solidFill>
                  <a:schemeClr val="tx1"/>
                </a:solidFill>
                <a:latin typeface="+mn-lt"/>
                <a:ea typeface="+mn-ea"/>
                <a:cs typeface="+mn-cs"/>
              </a:rPr>
              <a:t>cancellatio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nmethod</a:t>
            </a:r>
            <a:r>
              <a:rPr lang="en-US" sz="1200" b="0" i="0" u="none" strike="noStrike" kern="1200" baseline="0" dirty="0">
                <a:solidFill>
                  <a:schemeClr val="tx1"/>
                </a:solidFill>
                <a:latin typeface="+mn-lt"/>
                <a:ea typeface="+mn-ea"/>
                <a:cs typeface="+mn-cs"/>
              </a:rPr>
              <a:t>, which consist on placing the controllers zero to cancel the plant’s pole, the Ki is obtain as a </a:t>
            </a:r>
            <a:r>
              <a:rPr lang="en-US" sz="1200" b="0" i="0" u="none" strike="noStrike" kern="1200" baseline="0" dirty="0" err="1">
                <a:solidFill>
                  <a:schemeClr val="tx1"/>
                </a:solidFill>
                <a:latin typeface="+mn-lt"/>
                <a:ea typeface="+mn-ea"/>
                <a:cs typeface="+mn-cs"/>
              </a:rPr>
              <a:t>fiunction</a:t>
            </a:r>
            <a:r>
              <a:rPr lang="en-US" sz="1200" b="0" i="0" u="none" strike="noStrike" kern="1200" baseline="0" dirty="0">
                <a:solidFill>
                  <a:schemeClr val="tx1"/>
                </a:solidFill>
                <a:latin typeface="+mn-lt"/>
                <a:ea typeface="+mn-ea"/>
                <a:cs typeface="+mn-cs"/>
              </a:rPr>
              <a:t> of motor parameters and </a:t>
            </a:r>
            <a:r>
              <a:rPr lang="en-US" sz="1200" b="0" i="0" u="none" strike="noStrike" kern="1200" baseline="0" dirty="0" err="1">
                <a:solidFill>
                  <a:schemeClr val="tx1"/>
                </a:solidFill>
                <a:latin typeface="+mn-lt"/>
                <a:ea typeface="+mn-ea"/>
                <a:cs typeface="+mn-cs"/>
              </a:rPr>
              <a:t>Kp</a:t>
            </a:r>
            <a:r>
              <a:rPr lang="en-US" sz="1200" b="0" i="0" u="none" strike="noStrike" kern="1200" baseline="0" dirty="0">
                <a:solidFill>
                  <a:schemeClr val="tx1"/>
                </a:solidFill>
                <a:latin typeface="+mn-lt"/>
                <a:ea typeface="+mn-ea"/>
                <a:cs typeface="+mn-cs"/>
              </a:rPr>
              <a:t>. </a:t>
            </a:r>
          </a:p>
          <a:p>
            <a:pPr marL="0" indent="0">
              <a:buFontTx/>
              <a:buNone/>
            </a:pPr>
            <a:endParaRPr lang="es-ES" dirty="0"/>
          </a:p>
        </p:txBody>
      </p:sp>
    </p:spTree>
    <p:extLst>
      <p:ext uri="{BB962C8B-B14F-4D97-AF65-F5344CB8AC3E}">
        <p14:creationId xmlns:p14="http://schemas.microsoft.com/office/powerpoint/2010/main" val="3029011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AU_Forsid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2441575" y="2676493"/>
            <a:ext cx="7341129" cy="1036319"/>
          </a:xfrm>
          <a:solidFill>
            <a:schemeClr val="bg1"/>
          </a:solidFill>
        </p:spPr>
        <p:txBody>
          <a:bodyPr tIns="108000" rtlCol="0"/>
          <a:lstStyle>
            <a:lvl1pPr algn="ctr">
              <a:defRPr sz="2800" baseline="0">
                <a:solidFill>
                  <a:schemeClr val="tx1"/>
                </a:solidFill>
              </a:defRPr>
            </a:lvl1pPr>
          </a:lstStyle>
          <a:p>
            <a:pPr rtl="0"/>
            <a:r>
              <a:rPr lang="en-GB"/>
              <a:t>AALBORG UNIVERSITY</a:t>
            </a:r>
            <a:br>
              <a:rPr lang="en-US" dirty="0"/>
            </a:br>
            <a:r>
              <a:rPr lang="en-GB"/>
              <a:t>HEADLINE</a:t>
            </a:r>
            <a:endParaRPr lang="en-US" dirty="0"/>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rtlCol="0">
            <a:noAutofit/>
          </a:bodyPr>
          <a:lstStyle>
            <a:lvl1pPr algn="ctr">
              <a:defRPr sz="1800" spc="300" baseline="0"/>
            </a:lvl1pPr>
          </a:lstStyle>
          <a:p>
            <a:pPr lvl="0" rtl="0"/>
            <a:r>
              <a:rPr lang="en-GB"/>
              <a:t>BY NAVN NAVNESEN</a:t>
            </a:r>
            <a:endParaRPr lang="da-DK" dirty="0"/>
          </a:p>
        </p:txBody>
      </p:sp>
      <p:grpSp>
        <p:nvGrpSpPr>
          <p:cNvPr id="30" name="Group 4"/>
          <p:cNvGrpSpPr>
            <a:grpSpLocks noChangeAspect="1"/>
          </p:cNvGrpSpPr>
          <p:nvPr userDrawn="1"/>
        </p:nvGrpSpPr>
        <p:grpSpPr bwMode="auto">
          <a:xfrm>
            <a:off x="5492750" y="5903913"/>
            <a:ext cx="1236663"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6" name="Title 4"/>
          <p:cNvSpPr>
            <a:spLocks noGrp="1"/>
          </p:cNvSpPr>
          <p:nvPr>
            <p:ph type="title" hasCustomPrompt="1"/>
          </p:nvPr>
        </p:nvSpPr>
        <p:spPr>
          <a:xfrm>
            <a:off x="8031879" y="957753"/>
            <a:ext cx="3588621" cy="1272251"/>
          </a:xfrm>
        </p:spPr>
        <p:txBody>
          <a:bodyPr rtlCol="0"/>
          <a:lstStyle>
            <a:lvl1pPr>
              <a:defRPr sz="3600"/>
            </a:lvl1pPr>
          </a:lstStyle>
          <a:p>
            <a:pPr rtl="0"/>
            <a:r>
              <a:rPr lang="en-GB"/>
              <a:t>CLICK TO EDIT TITLE</a:t>
            </a:r>
            <a:endParaRPr lang="en-US" dirty="0"/>
          </a:p>
        </p:txBody>
      </p:sp>
      <p:sp>
        <p:nvSpPr>
          <p:cNvPr id="7" name="Pladsholder til tekst 3"/>
          <p:cNvSpPr>
            <a:spLocks noGrp="1"/>
          </p:cNvSpPr>
          <p:nvPr>
            <p:ph type="body" sz="quarter" idx="12" hasCustomPrompt="1"/>
          </p:nvPr>
        </p:nvSpPr>
        <p:spPr>
          <a:xfrm>
            <a:off x="8031879" y="2584598"/>
            <a:ext cx="3588621" cy="3500008"/>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10" name="Title 4"/>
          <p:cNvSpPr>
            <a:spLocks noGrp="1"/>
          </p:cNvSpPr>
          <p:nvPr>
            <p:ph type="title" hasCustomPrompt="1"/>
          </p:nvPr>
        </p:nvSpPr>
        <p:spPr>
          <a:xfrm>
            <a:off x="587375" y="357948"/>
            <a:ext cx="4229100" cy="1486727"/>
          </a:xfrm>
        </p:spPr>
        <p:txBody>
          <a:bodyPr rtlCol="0"/>
          <a:lstStyle>
            <a:lvl1pPr>
              <a:defRPr sz="3600"/>
            </a:lvl1pPr>
          </a:lstStyle>
          <a:p>
            <a:pPr rtl="0"/>
            <a:r>
              <a:rPr lang="en-GB"/>
              <a:t>CLICK TO EDIT TITLE</a:t>
            </a:r>
            <a:endParaRPr lang="en-US" dirty="0"/>
          </a:p>
        </p:txBody>
      </p:sp>
      <p:sp>
        <p:nvSpPr>
          <p:cNvPr id="7" name="Pladsholder til tekst 3"/>
          <p:cNvSpPr>
            <a:spLocks noGrp="1"/>
          </p:cNvSpPr>
          <p:nvPr>
            <p:ph type="body" sz="quarter" idx="15" hasCustomPrompt="1"/>
          </p:nvPr>
        </p:nvSpPr>
        <p:spPr>
          <a:xfrm>
            <a:off x="587375" y="2127154"/>
            <a:ext cx="4229100" cy="3575409"/>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grpSp>
        <p:nvGrpSpPr>
          <p:cNvPr id="5" name="Gruppe 4"/>
          <p:cNvGrpSpPr/>
          <p:nvPr userDrawn="1"/>
        </p:nvGrpSpPr>
        <p:grpSpPr>
          <a:xfrm>
            <a:off x="-3502" y="657225"/>
            <a:ext cx="405154"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sp>
        <p:nvSpPr>
          <p:cNvPr id="25" name="Title 4"/>
          <p:cNvSpPr>
            <a:spLocks noGrp="1"/>
          </p:cNvSpPr>
          <p:nvPr>
            <p:ph type="title" hasCustomPrompt="1"/>
          </p:nvPr>
        </p:nvSpPr>
        <p:spPr>
          <a:xfrm>
            <a:off x="587375" y="357948"/>
            <a:ext cx="4229100" cy="1486727"/>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473075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elt blank">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28" name="Pladsholder til tekst 3"/>
          <p:cNvSpPr>
            <a:spLocks noGrp="1"/>
          </p:cNvSpPr>
          <p:nvPr>
            <p:ph type="body" sz="quarter" idx="17" hasCustomPrompt="1"/>
          </p:nvPr>
        </p:nvSpPr>
        <p:spPr>
          <a:xfrm>
            <a:off x="8027662" y="2804344"/>
            <a:ext cx="3592838" cy="3222624"/>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sp>
        <p:nvSpPr>
          <p:cNvPr id="3" name="Slide Number Placeholder 2"/>
          <p:cNvSpPr>
            <a:spLocks noGrp="1"/>
          </p:cNvSpPr>
          <p:nvPr>
            <p:ph type="sldNum" sz="quarter" idx="10"/>
          </p:nvPr>
        </p:nvSpPr>
        <p:spPr/>
        <p:txBody>
          <a:bodyPr rtlCol="0"/>
          <a:lstStyle>
            <a:lvl1pPr>
              <a:defRPr>
                <a:solidFill>
                  <a:schemeClr val="bg1">
                    <a:alpha val="70000"/>
                  </a:schemeClr>
                </a:solidFill>
              </a:defRPr>
            </a:lvl1pPr>
          </a:lstStyle>
          <a:p>
            <a:pPr rtl="0"/>
            <a:fld id="{D8D877B3-D348-4611-9BDB-C5374591D951}" type="slidenum">
              <a:rPr lang="en-US" smtClean="0"/>
              <a:pPr rtl="0"/>
              <a:t>‹Nº›</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sp>
        <p:nvSpPr>
          <p:cNvPr id="53" name="Title 4"/>
          <p:cNvSpPr>
            <a:spLocks noGrp="1"/>
          </p:cNvSpPr>
          <p:nvPr>
            <p:ph type="title" hasCustomPrompt="1"/>
          </p:nvPr>
        </p:nvSpPr>
        <p:spPr>
          <a:xfrm>
            <a:off x="8027664" y="943460"/>
            <a:ext cx="3592836" cy="1621619"/>
          </a:xfrm>
        </p:spPr>
        <p:txBody>
          <a:bodyPr rtlCol="0"/>
          <a:lstStyle>
            <a:lvl1pPr>
              <a:defRPr sz="3600">
                <a:solidFill>
                  <a:schemeClr val="bg1"/>
                </a:solidFill>
              </a:defRPr>
            </a:lvl1pPr>
          </a:lstStyle>
          <a:p>
            <a:pPr rtl="0"/>
            <a:r>
              <a:rPr lang="en-GB"/>
              <a:t>CLICK TO EDIT TITLE</a:t>
            </a:r>
            <a:endParaRPr lang="en-US" dirty="0"/>
          </a:p>
        </p:txBody>
      </p:sp>
      <p:grpSp>
        <p:nvGrpSpPr>
          <p:cNvPr id="54" name="Group 4"/>
          <p:cNvGrpSpPr>
            <a:grpSpLocks noChangeAspect="1"/>
          </p:cNvGrpSpPr>
          <p:nvPr userDrawn="1"/>
        </p:nvGrpSpPr>
        <p:grpSpPr bwMode="auto">
          <a:xfrm>
            <a:off x="5492750" y="5903913"/>
            <a:ext cx="1236663" cy="815975"/>
            <a:chOff x="3460" y="3719"/>
            <a:chExt cx="779" cy="514"/>
          </a:xfrm>
        </p:grpSpPr>
        <p:sp>
          <p:nvSpPr>
            <p:cNvPr id="5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858436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2441575" y="2676493"/>
            <a:ext cx="7341129" cy="1036319"/>
          </a:xfrm>
          <a:solidFill>
            <a:schemeClr val="bg1"/>
          </a:solidFill>
        </p:spPr>
        <p:txBody>
          <a:bodyPr tIns="108000" rtlCol="0"/>
          <a:lstStyle>
            <a:lvl1pPr algn="ctr">
              <a:defRPr sz="2800" baseline="0">
                <a:solidFill>
                  <a:schemeClr val="tx1"/>
                </a:solidFill>
              </a:defRPr>
            </a:lvl1pPr>
          </a:lstStyle>
          <a:p>
            <a:pPr rtl="0"/>
            <a:r>
              <a:rPr lang="en-GB"/>
              <a:t>BREAK</a:t>
            </a:r>
            <a:br>
              <a:rPr lang="en-US" dirty="0"/>
            </a:br>
            <a:r>
              <a:rPr lang="en-GB"/>
              <a:t>HEADLINE</a:t>
            </a:r>
            <a:endParaRPr lang="en-US" dirty="0"/>
          </a:p>
        </p:txBody>
      </p:sp>
      <p:grpSp>
        <p:nvGrpSpPr>
          <p:cNvPr id="30" name="Group 4"/>
          <p:cNvGrpSpPr>
            <a:grpSpLocks noChangeAspect="1"/>
          </p:cNvGrpSpPr>
          <p:nvPr userDrawn="1"/>
        </p:nvGrpSpPr>
        <p:grpSpPr bwMode="auto">
          <a:xfrm>
            <a:off x="5492750" y="5903913"/>
            <a:ext cx="1236663"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553502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gsorden _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5" name="Title 4"/>
          <p:cNvSpPr>
            <a:spLocks noGrp="1"/>
          </p:cNvSpPr>
          <p:nvPr>
            <p:ph type="title" hasCustomPrompt="1"/>
          </p:nvPr>
        </p:nvSpPr>
        <p:spPr>
          <a:xfrm>
            <a:off x="587374" y="370290"/>
            <a:ext cx="5108575" cy="1474385"/>
          </a:xfrm>
        </p:spPr>
        <p:txBody>
          <a:bodyPr rtlCol="0"/>
          <a:lstStyle>
            <a:lvl1pPr>
              <a:defRPr sz="3600"/>
            </a:lvl1pPr>
          </a:lstStyle>
          <a:p>
            <a:pPr rtl="0"/>
            <a:r>
              <a:rPr lang="en-GB"/>
              <a:t>CLICK TO EDIT TITLE</a:t>
            </a:r>
            <a:endParaRPr lang="en-US" dirty="0"/>
          </a:p>
        </p:txBody>
      </p:sp>
      <p:sp>
        <p:nvSpPr>
          <p:cNvPr id="13" name="Pladsholder til tekst 12"/>
          <p:cNvSpPr>
            <a:spLocks noGrp="1"/>
          </p:cNvSpPr>
          <p:nvPr>
            <p:ph type="body" sz="quarter" idx="13" hasCustomPrompt="1"/>
          </p:nvPr>
        </p:nvSpPr>
        <p:spPr>
          <a:xfrm>
            <a:off x="587375" y="2216150"/>
            <a:ext cx="5108574" cy="3419473"/>
          </a:xfrm>
        </p:spPr>
        <p:txBody>
          <a:bodyPr rtlCol="0">
            <a:normAutofit/>
          </a:bodyPr>
          <a:lstStyle>
            <a:lvl2pPr marL="285750" indent="-285750">
              <a:lnSpc>
                <a:spcPct val="120000"/>
              </a:lnSpc>
              <a:spcBef>
                <a:spcPts val="1000"/>
              </a:spcBef>
              <a:buFontTx/>
              <a:buBlip>
                <a:blip r:embed="rId2"/>
              </a:buBlip>
              <a:defRPr sz="1600" baseline="0"/>
            </a:lvl2pPr>
          </a:lstStyle>
          <a:p>
            <a:pPr lvl="1" rtl="0"/>
            <a:r>
              <a:rPr lang="en-GB"/>
              <a:t>Insert text</a:t>
            </a:r>
            <a:endParaRPr lang="da-DK" dirty="0"/>
          </a:p>
        </p:txBody>
      </p:sp>
      <p:sp>
        <p:nvSpPr>
          <p:cNvPr id="6" name="Picture Placeholder 4"/>
          <p:cNvSpPr>
            <a:spLocks noGrp="1"/>
          </p:cNvSpPr>
          <p:nvPr>
            <p:ph type="pic" sz="quarter" idx="11" hasCustomPrompt="1"/>
          </p:nvPr>
        </p:nvSpPr>
        <p:spPr>
          <a:xfrm>
            <a:off x="6096000" y="2216149"/>
            <a:ext cx="5524500" cy="3419475"/>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3478702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‹Nº›</a:t>
            </a:fld>
            <a:endParaRPr lang="en-US" dirty="0"/>
          </a:p>
        </p:txBody>
      </p:sp>
      <p:sp>
        <p:nvSpPr>
          <p:cNvPr id="3" name="Title 4"/>
          <p:cNvSpPr>
            <a:spLocks noGrp="1"/>
          </p:cNvSpPr>
          <p:nvPr>
            <p:ph type="title" hasCustomPrompt="1"/>
          </p:nvPr>
        </p:nvSpPr>
        <p:spPr>
          <a:xfrm>
            <a:off x="587374" y="370290"/>
            <a:ext cx="5108575" cy="1474385"/>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sp>
        <p:nvSpPr>
          <p:cNvPr id="26" name="Title 4"/>
          <p:cNvSpPr>
            <a:spLocks noGrp="1"/>
          </p:cNvSpPr>
          <p:nvPr>
            <p:ph type="title" hasCustomPrompt="1"/>
          </p:nvPr>
        </p:nvSpPr>
        <p:spPr>
          <a:xfrm>
            <a:off x="587375" y="370764"/>
            <a:ext cx="4516438" cy="1473911"/>
          </a:xfrm>
        </p:spPr>
        <p:txBody>
          <a:bodyPr rtlCol="0"/>
          <a:lstStyle>
            <a:lvl1pPr>
              <a:defRPr sz="3600"/>
            </a:lvl1pPr>
          </a:lstStyle>
          <a:p>
            <a:pPr rtl="0"/>
            <a:r>
              <a:rPr lang="en-GB"/>
              <a:t>CLICK TO EDIT TITLE</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29" name="Pladsholder til tekst 10"/>
          <p:cNvSpPr>
            <a:spLocks noGrp="1"/>
          </p:cNvSpPr>
          <p:nvPr>
            <p:ph type="body" sz="quarter" idx="12"/>
          </p:nvPr>
        </p:nvSpPr>
        <p:spPr>
          <a:xfrm>
            <a:off x="587375" y="2065337"/>
            <a:ext cx="4516438" cy="3243263"/>
          </a:xfrm>
        </p:spPr>
        <p:txBody>
          <a:bodyPr rtlCol="0"/>
          <a:lstStyle>
            <a:lvl1pPr marL="285750" indent="-285750">
              <a:buFontTx/>
              <a:buBlip>
                <a:blip r:embed="rId3"/>
              </a:buBlip>
              <a:defRPr/>
            </a:lvl1pPr>
          </a:lstStyle>
          <a:p>
            <a:pPr lvl="0" rtl="0"/>
            <a:r>
              <a:rPr lang="en-GB"/>
              <a:t>Rediger typografien i masterens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_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rtlCol="0"/>
          <a:lstStyle>
            <a:lvl1pPr>
              <a:defRPr sz="3600"/>
            </a:lvl1pPr>
          </a:lstStyle>
          <a:p>
            <a:pPr rtl="0"/>
            <a:r>
              <a:rPr lang="en-GB"/>
              <a:t>CLICK TO EDIT TITLE</a:t>
            </a:r>
            <a:endParaRPr lang="en-US" dirty="0"/>
          </a:p>
        </p:txBody>
      </p:sp>
      <p:sp>
        <p:nvSpPr>
          <p:cNvPr id="11" name="Pladsholder til diagram 10"/>
          <p:cNvSpPr>
            <a:spLocks noGrp="1"/>
          </p:cNvSpPr>
          <p:nvPr>
            <p:ph type="chart" sz="quarter" idx="12"/>
          </p:nvPr>
        </p:nvSpPr>
        <p:spPr>
          <a:xfrm>
            <a:off x="6096000" y="2262579"/>
            <a:ext cx="5524500" cy="3572737"/>
          </a:xfrm>
        </p:spPr>
        <p:txBody>
          <a:bodyPr rtlCol="0"/>
          <a:lstStyle/>
          <a:p>
            <a:pPr rtl="0"/>
            <a:endParaRPr lang="da-DK"/>
          </a:p>
        </p:txBody>
      </p:sp>
      <p:sp>
        <p:nvSpPr>
          <p:cNvPr id="13" name="Pladsholder til tekst 12"/>
          <p:cNvSpPr>
            <a:spLocks noGrp="1"/>
          </p:cNvSpPr>
          <p:nvPr>
            <p:ph type="body" sz="quarter" idx="13" hasCustomPrompt="1"/>
          </p:nvPr>
        </p:nvSpPr>
        <p:spPr>
          <a:xfrm>
            <a:off x="587375" y="2262579"/>
            <a:ext cx="4886992" cy="3572737"/>
          </a:xfrm>
        </p:spPr>
        <p:txBody>
          <a:bodyPr rtlCol="0">
            <a:normAutofit/>
          </a:bodyPr>
          <a:lstStyle>
            <a:lvl2pPr marL="285750" indent="-285750">
              <a:buFontTx/>
              <a:buBlip>
                <a:blip r:embed="rId2"/>
              </a:buBlip>
              <a:defRPr sz="1600" baseline="0"/>
            </a:lvl2pPr>
          </a:lstStyle>
          <a:p>
            <a:pPr lvl="1" rtl="0"/>
            <a:r>
              <a:rPr lang="en-GB"/>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‹Nº›</a:t>
            </a:fld>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5" name="Title 4"/>
          <p:cNvSpPr>
            <a:spLocks noGrp="1"/>
          </p:cNvSpPr>
          <p:nvPr>
            <p:ph type="title" hasCustomPrompt="1"/>
          </p:nvPr>
        </p:nvSpPr>
        <p:spPr>
          <a:xfrm>
            <a:off x="587374" y="359273"/>
            <a:ext cx="4490445" cy="1621619"/>
          </a:xfrm>
        </p:spPr>
        <p:txBody>
          <a:bodyPr rtlCol="0"/>
          <a:lstStyle>
            <a:lvl1pPr>
              <a:defRPr sz="3600"/>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587375" y="2143359"/>
            <a:ext cx="4490445" cy="3752115"/>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å layout - Billede højre">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6" name="Title 4"/>
          <p:cNvSpPr>
            <a:spLocks noGrp="1"/>
          </p:cNvSpPr>
          <p:nvPr>
            <p:ph type="title" hasCustomPrompt="1"/>
          </p:nvPr>
        </p:nvSpPr>
        <p:spPr>
          <a:xfrm>
            <a:off x="587374" y="373446"/>
            <a:ext cx="4683125" cy="1471230"/>
          </a:xfrm>
        </p:spPr>
        <p:txBody>
          <a:bodyPr rtlCol="0"/>
          <a:lstStyle>
            <a:lvl1pPr>
              <a:defRPr sz="3600">
                <a:solidFill>
                  <a:schemeClr val="bg1"/>
                </a:solidFill>
              </a:defRPr>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583406" y="2101809"/>
            <a:ext cx="4687094" cy="37655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grpSp>
      <p:grpSp>
        <p:nvGrpSpPr>
          <p:cNvPr id="55" name="Gruppe 54"/>
          <p:cNvGrpSpPr/>
          <p:nvPr userDrawn="1"/>
        </p:nvGrpSpPr>
        <p:grpSpPr>
          <a:xfrm>
            <a:off x="5489575" y="5903913"/>
            <a:ext cx="1243013" cy="815976"/>
            <a:chOff x="5489575" y="5903913"/>
            <a:chExt cx="1243013" cy="815976"/>
          </a:xfrm>
        </p:grpSpPr>
        <p:sp>
          <p:nvSpPr>
            <p:cNvPr id="75"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anchor="t" anchorCtr="0" compatLnSpc="1">
              <a:prstTxWarp prst="textNoShape">
                <a:avLst/>
              </a:prstTxWarp>
            </a:bodyPr>
            <a:lstStyle/>
            <a:p>
              <a:endParaRPr lang="da-DK"/>
            </a:p>
          </p:txBody>
        </p:sp>
        <p:sp>
          <p:nvSpPr>
            <p:cNvPr id="76"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7"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8"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9"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0"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1"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2"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3"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4"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5"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6"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7"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8"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9"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0"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1"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2"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3"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4"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5"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6"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7"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8"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9"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0"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1"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2"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3"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4"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5"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6"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7"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8"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9"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0"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1"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2"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3"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4"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5"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6"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7"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8"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9"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0"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1"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2"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3"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4"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5"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6"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6" name="Title 4"/>
          <p:cNvSpPr>
            <a:spLocks noGrp="1"/>
          </p:cNvSpPr>
          <p:nvPr>
            <p:ph type="title" hasCustomPrompt="1"/>
          </p:nvPr>
        </p:nvSpPr>
        <p:spPr>
          <a:xfrm>
            <a:off x="587375" y="373446"/>
            <a:ext cx="4454526" cy="1471230"/>
          </a:xfrm>
        </p:spPr>
        <p:txBody>
          <a:bodyPr rtlCol="0"/>
          <a:lstStyle>
            <a:lvl1pPr>
              <a:defRPr sz="3600">
                <a:solidFill>
                  <a:schemeClr val="bg1"/>
                </a:solidFill>
              </a:defRPr>
            </a:lvl1pPr>
          </a:lstStyle>
          <a:p>
            <a:pPr rtl="0"/>
            <a:r>
              <a:rPr lang="en-GB"/>
              <a:t>CLICK TO EDIT TITLE</a:t>
            </a:r>
            <a:endParaRPr lang="en-US" dirty="0"/>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pPr rtl="0"/>
            <a:r>
              <a:rPr lang="en-GB"/>
              <a:t>YOUR TITLE HERE</a:t>
            </a:r>
            <a:endParaRPr lang="en-US" dirty="0"/>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‹Nº›</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rtl="0"/>
            <a:r>
              <a:rPr lang="en-GB"/>
              <a:t>Click to edit master text styles</a:t>
            </a:r>
          </a:p>
          <a:p>
            <a:pPr lvl="1" rtl="0"/>
            <a:r>
              <a:rPr lang="en-GB"/>
              <a:t>Second level</a:t>
            </a:r>
          </a:p>
          <a:p>
            <a:pPr lvl="2" rtl="0"/>
            <a:r>
              <a:rPr lang="en-GB"/>
              <a:t>Third level</a:t>
            </a:r>
          </a:p>
          <a:p>
            <a:pPr lvl="4" rtl="0"/>
            <a:r>
              <a:rPr lang="en-GB"/>
              <a:t>Fourth level</a:t>
            </a:r>
            <a:endParaRPr lang="en-US" dirty="0"/>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grpSp>
        <p:nvGrpSpPr>
          <p:cNvPr id="59" name="Group 4"/>
          <p:cNvGrpSpPr>
            <a:grpSpLocks noChangeAspect="1"/>
          </p:cNvGrpSpPr>
          <p:nvPr userDrawn="1"/>
        </p:nvGrpSpPr>
        <p:grpSpPr bwMode="auto">
          <a:xfrm>
            <a:off x="5492750" y="5903913"/>
            <a:ext cx="1236663" cy="815975"/>
            <a:chOff x="3460" y="3719"/>
            <a:chExt cx="779" cy="514"/>
          </a:xfrm>
        </p:grpSpPr>
        <p:sp>
          <p:nvSpPr>
            <p:cNvPr id="60"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0"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1"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19" r:id="rId1"/>
    <p:sldLayoutId id="2147484053" r:id="rId2"/>
    <p:sldLayoutId id="2147484050"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18" r:id="rId12"/>
    <p:sldLayoutId id="2147484052" r:id="rId13"/>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1600" kern="1200" spc="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www.safegardgroup.com/blog/2017/07/27/solar-panel-disposal"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www.thermofisher.com/blog/mining/mining-metals-for-a-renewable-energy-future/" TargetMode="External"/><Relationship Id="rId5" Type="http://schemas.openxmlformats.org/officeDocument/2006/relationships/hyperlink" Target="http://www.alternative-energy-tutorials.com/energy-articles/solar-cell-i-v-characteristic.html" TargetMode="External"/><Relationship Id="rId4" Type="http://schemas.openxmlformats.org/officeDocument/2006/relationships/hyperlink" Target="https://www.dgem.nl/nl/zonne-energie/opbrengstvariabelen-zonnepanele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7.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7.xml"/><Relationship Id="rId16"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9.png"/><Relationship Id="rId1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7.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p:txBody>
          <a:bodyPr rtlCol="0"/>
          <a:lstStyle/>
          <a:p>
            <a:r>
              <a:rPr lang="en-US" dirty="0"/>
              <a:t>DC-DC Converter for PV Module</a:t>
            </a:r>
            <a:br>
              <a:rPr lang="en-US" dirty="0"/>
            </a:br>
            <a:r>
              <a:rPr lang="en-US" dirty="0"/>
              <a:t>Integration</a:t>
            </a:r>
            <a:endParaRPr lang="da-DK" dirty="0">
              <a:solidFill>
                <a:srgbClr val="FF0000"/>
              </a:solidFill>
            </a:endParaRPr>
          </a:p>
        </p:txBody>
      </p:sp>
      <p:sp>
        <p:nvSpPr>
          <p:cNvPr id="7" name="Pladsholder til tekst 6"/>
          <p:cNvSpPr>
            <a:spLocks noGrp="1"/>
          </p:cNvSpPr>
          <p:nvPr>
            <p:ph type="body" sz="quarter" idx="12"/>
          </p:nvPr>
        </p:nvSpPr>
        <p:spPr/>
        <p:txBody>
          <a:bodyPr rtlCol="0"/>
          <a:lstStyle/>
          <a:p>
            <a:pPr rtl="0"/>
            <a:r>
              <a:rPr lang="da-DK" dirty="0">
                <a:solidFill>
                  <a:schemeClr val="accent1"/>
                </a:solidFill>
              </a:rPr>
              <a:t>Group 760</a:t>
            </a:r>
          </a:p>
        </p:txBody>
      </p:sp>
      <p:grpSp>
        <p:nvGrpSpPr>
          <p:cNvPr id="35" name="Gruppe 34"/>
          <p:cNvGrpSpPr/>
          <p:nvPr/>
        </p:nvGrpSpPr>
        <p:grpSpPr>
          <a:xfrm>
            <a:off x="5489575"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anchor="t" anchorCtr="0" compatLnSpc="1">
              <a:prstTxWarp prst="textNoShape">
                <a:avLst/>
              </a:prstTxWarp>
            </a:bodyPr>
            <a:lstStyle/>
            <a:p>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290672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10</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PI </a:t>
            </a:r>
            <a:r>
              <a:rPr lang="es-ES" dirty="0" err="1"/>
              <a:t>current</a:t>
            </a:r>
            <a:r>
              <a:rPr lang="es-ES" dirty="0"/>
              <a:t> </a:t>
            </a:r>
            <a:r>
              <a:rPr lang="es-ES" dirty="0" err="1"/>
              <a:t>controllers</a:t>
            </a:r>
            <a:r>
              <a:rPr lang="es-ES" dirty="0"/>
              <a:t> </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mc:AlternateContent xmlns:mc="http://schemas.openxmlformats.org/markup-compatibility/2006">
        <mc:Choice xmlns:a14="http://schemas.microsoft.com/office/drawing/2010/main" Requires="a14">
          <p:sp>
            <p:nvSpPr>
              <p:cNvPr id="10" name="Tekstfelt 4">
                <a:extLst>
                  <a:ext uri="{FF2B5EF4-FFF2-40B4-BE49-F238E27FC236}">
                    <a16:creationId xmlns:a16="http://schemas.microsoft.com/office/drawing/2014/main" id="{059E977A-AC93-493A-AD9C-64A079F43EA2}"/>
                  </a:ext>
                </a:extLst>
              </p:cNvPr>
              <p:cNvSpPr txBox="1"/>
              <p:nvPr/>
            </p:nvSpPr>
            <p:spPr>
              <a:xfrm>
                <a:off x="702161" y="1084732"/>
                <a:ext cx="4309328" cy="3378425"/>
              </a:xfrm>
              <a:prstGeom prst="rect">
                <a:avLst/>
              </a:prstGeom>
              <a:noFill/>
            </p:spPr>
            <p:txBody>
              <a:bodyPr wrap="square" rtlCol="0">
                <a:spAutoFit/>
              </a:bodyPr>
              <a:lstStyle/>
              <a:p>
                <a:endParaRPr lang="en-GB" sz="2800" spc="300" dirty="0"/>
              </a:p>
              <a:p>
                <a:pPr marL="285750" indent="-285750">
                  <a:buFont typeface="Wingdings" panose="05000000000000000000" pitchFamily="2" charset="2"/>
                  <a:buChar char="Ø"/>
                </a:pPr>
                <a:r>
                  <a:rPr lang="en-GB" sz="2000" spc="300" dirty="0"/>
                  <a:t>Same PI parameters for </a:t>
                </a:r>
                <a14:m>
                  <m:oMath xmlns:m="http://schemas.openxmlformats.org/officeDocument/2006/math">
                    <m:sSub>
                      <m:sSubPr>
                        <m:ctrlPr>
                          <a:rPr lang="en-GB" sz="2000" i="1" spc="300" smtClean="0">
                            <a:latin typeface="Cambria Math" panose="02040503050406030204" pitchFamily="18" charset="0"/>
                          </a:rPr>
                        </m:ctrlPr>
                      </m:sSubPr>
                      <m:e>
                        <m:r>
                          <a:rPr lang="es-ES" sz="2000" b="0" i="1" spc="300" smtClean="0">
                            <a:latin typeface="Cambria Math" panose="02040503050406030204" pitchFamily="18" charset="0"/>
                          </a:rPr>
                          <m:t>𝑖</m:t>
                        </m:r>
                      </m:e>
                      <m:sub>
                        <m:r>
                          <a:rPr lang="es-ES" sz="2000" b="0" i="1" spc="300" smtClean="0">
                            <a:latin typeface="Cambria Math" panose="02040503050406030204" pitchFamily="18" charset="0"/>
                          </a:rPr>
                          <m:t>𝑑𝑠</m:t>
                        </m:r>
                      </m:sub>
                    </m:sSub>
                  </m:oMath>
                </a14:m>
                <a:r>
                  <a:rPr lang="en-GB" sz="2000" spc="300" dirty="0"/>
                  <a:t> and </a:t>
                </a:r>
                <a14:m>
                  <m:oMath xmlns:m="http://schemas.openxmlformats.org/officeDocument/2006/math">
                    <m:sSub>
                      <m:sSubPr>
                        <m:ctrlPr>
                          <a:rPr lang="en-GB" sz="2000" i="1" spc="300">
                            <a:latin typeface="Cambria Math" panose="02040503050406030204" pitchFamily="18" charset="0"/>
                          </a:rPr>
                        </m:ctrlPr>
                      </m:sSubPr>
                      <m:e>
                        <m:r>
                          <a:rPr lang="es-ES" sz="2000" i="1" spc="300">
                            <a:latin typeface="Cambria Math" panose="02040503050406030204" pitchFamily="18" charset="0"/>
                          </a:rPr>
                          <m:t>𝑖</m:t>
                        </m:r>
                      </m:e>
                      <m:sub>
                        <m:r>
                          <a:rPr lang="es-ES" sz="2000" b="0" i="1" spc="300" smtClean="0">
                            <a:latin typeface="Cambria Math" panose="02040503050406030204" pitchFamily="18" charset="0"/>
                          </a:rPr>
                          <m:t>𝑞</m:t>
                        </m:r>
                        <m:r>
                          <a:rPr lang="es-ES" sz="2000" i="1" spc="300">
                            <a:latin typeface="Cambria Math" panose="02040503050406030204" pitchFamily="18" charset="0"/>
                          </a:rPr>
                          <m:t>𝑠</m:t>
                        </m:r>
                      </m:sub>
                    </m:sSub>
                  </m:oMath>
                </a14:m>
                <a:endParaRPr lang="es-ES" sz="2000" spc="300" dirty="0"/>
              </a:p>
              <a:p>
                <a:endParaRPr lang="en-GB" sz="2000" spc="300" dirty="0"/>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Zero-pole cancellation method: </a:t>
                </a:r>
              </a:p>
              <a:p>
                <a:pPr rtl="0"/>
                <a:endParaRPr lang="en-GB" sz="1600" spc="300" dirty="0"/>
              </a:p>
              <a:p>
                <a:pPr marL="285750" indent="-285750" rtl="0">
                  <a:buFont typeface="Wingdings" panose="05000000000000000000" pitchFamily="2" charset="2"/>
                  <a:buChar char="Ø"/>
                </a:pPr>
                <a:endParaRPr lang="en-GB" sz="1600" spc="300" dirty="0"/>
              </a:p>
              <a:p>
                <a:pPr rtl="0"/>
                <a:endParaRPr lang="en-GB" sz="1600" spc="300" dirty="0"/>
              </a:p>
              <a:p>
                <a:pPr rtl="0"/>
                <a:endParaRPr lang="en-GB" sz="1600" spc="300" dirty="0"/>
              </a:p>
            </p:txBody>
          </p:sp>
        </mc:Choice>
        <mc:Fallback>
          <p:sp>
            <p:nvSpPr>
              <p:cNvPr id="10" name="Tekstfelt 4">
                <a:extLst>
                  <a:ext uri="{FF2B5EF4-FFF2-40B4-BE49-F238E27FC236}">
                    <a16:creationId xmlns:a16="http://schemas.microsoft.com/office/drawing/2014/main" id="{059E977A-AC93-493A-AD9C-64A079F43EA2}"/>
                  </a:ext>
                </a:extLst>
              </p:cNvPr>
              <p:cNvSpPr txBox="1">
                <a:spLocks noRot="1" noChangeAspect="1" noMove="1" noResize="1" noEditPoints="1" noAdjustHandles="1" noChangeArrowheads="1" noChangeShapeType="1" noTextEdit="1"/>
              </p:cNvSpPr>
              <p:nvPr/>
            </p:nvSpPr>
            <p:spPr>
              <a:xfrm>
                <a:off x="702161" y="1084732"/>
                <a:ext cx="4309328" cy="3378425"/>
              </a:xfrm>
              <a:prstGeom prst="rect">
                <a:avLst/>
              </a:prstGeom>
              <a:blipFill>
                <a:blip r:embed="rId3"/>
                <a:stretch>
                  <a:fillRect l="-1273"/>
                </a:stretch>
              </a:blipFill>
            </p:spPr>
            <p:txBody>
              <a:bodyPr/>
              <a:lstStyle/>
              <a:p>
                <a:r>
                  <a:rPr lang="en-US">
                    <a:noFill/>
                  </a:rPr>
                  <a:t> </a:t>
                </a:r>
              </a:p>
            </p:txBody>
          </p:sp>
        </mc:Fallback>
      </mc:AlternateContent>
      <p:pic>
        <p:nvPicPr>
          <p:cNvPr id="6" name="Imagen 5">
            <a:extLst>
              <a:ext uri="{FF2B5EF4-FFF2-40B4-BE49-F238E27FC236}">
                <a16:creationId xmlns:a16="http://schemas.microsoft.com/office/drawing/2014/main" id="{400E14EA-63AB-4036-B288-F9AC57F328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4144" y="1266639"/>
            <a:ext cx="7067212" cy="1837309"/>
          </a:xfrm>
          <a:prstGeom prst="rect">
            <a:avLst/>
          </a:prstGeom>
        </p:spPr>
      </p:pic>
      <p:pic>
        <p:nvPicPr>
          <p:cNvPr id="9" name="Imagen 8">
            <a:extLst>
              <a:ext uri="{FF2B5EF4-FFF2-40B4-BE49-F238E27FC236}">
                <a16:creationId xmlns:a16="http://schemas.microsoft.com/office/drawing/2014/main" id="{6C594B26-7A42-4597-B94E-EFD27858B88A}"/>
              </a:ext>
            </a:extLst>
          </p:cNvPr>
          <p:cNvPicPr>
            <a:picLocks noChangeAspect="1"/>
          </p:cNvPicPr>
          <p:nvPr/>
        </p:nvPicPr>
        <p:blipFill>
          <a:blip r:embed="rId5"/>
          <a:stretch>
            <a:fillRect/>
          </a:stretch>
        </p:blipFill>
        <p:spPr>
          <a:xfrm>
            <a:off x="125163" y="4556718"/>
            <a:ext cx="5970837" cy="1053677"/>
          </a:xfrm>
          <a:prstGeom prst="rect">
            <a:avLst/>
          </a:prstGeom>
        </p:spPr>
      </p:pic>
      <mc:AlternateContent xmlns:mc="http://schemas.openxmlformats.org/markup-compatibility/2006">
        <mc:Choice xmlns:a14="http://schemas.microsoft.com/office/drawing/2010/main" Requires="a14">
          <p:sp>
            <p:nvSpPr>
              <p:cNvPr id="11" name="Rectángulo 10">
                <a:extLst>
                  <a:ext uri="{FF2B5EF4-FFF2-40B4-BE49-F238E27FC236}">
                    <a16:creationId xmlns:a16="http://schemas.microsoft.com/office/drawing/2014/main" id="{D02786EF-B146-442F-A5FA-5328C9106B32}"/>
                  </a:ext>
                </a:extLst>
              </p:cNvPr>
              <p:cNvSpPr/>
              <p:nvPr/>
            </p:nvSpPr>
            <p:spPr>
              <a:xfrm>
                <a:off x="2266525" y="3651570"/>
                <a:ext cx="1884106" cy="720454"/>
              </a:xfrm>
              <a:prstGeom prst="rect">
                <a:avLst/>
              </a:prstGeom>
              <a:ln w="635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𝐼</m:t>
                          </m:r>
                        </m:sub>
                      </m:sSub>
                      <m:r>
                        <a:rPr lang="es-ES" sz="2000" b="0" i="1" smtClean="0">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f>
                        <m:fPr>
                          <m:ctrlPr>
                            <a:rPr lang="es-ES" sz="2000" i="1">
                              <a:latin typeface="Cambria Math" panose="02040503050406030204" pitchFamily="18" charset="0"/>
                              <a:ea typeface="Cambria Math" panose="02040503050406030204" pitchFamily="18" charset="0"/>
                            </a:rPr>
                          </m:ctrlPr>
                        </m:fPr>
                        <m:num>
                          <m:sSub>
                            <m:sSubPr>
                              <m:ctrlPr>
                                <a:rPr lang="es-ES" sz="2000" i="1">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𝑅</m:t>
                              </m:r>
                            </m:e>
                            <m:sub>
                              <m:r>
                                <a:rPr lang="es-ES" sz="2000" b="0" i="1" smtClean="0">
                                  <a:latin typeface="Cambria Math" panose="02040503050406030204" pitchFamily="18" charset="0"/>
                                  <a:ea typeface="Cambria Math" panose="02040503050406030204" pitchFamily="18" charset="0"/>
                                </a:rPr>
                                <m:t>𝑠</m:t>
                              </m:r>
                            </m:sub>
                          </m:sSub>
                        </m:num>
                        <m:den>
                          <m:sSub>
                            <m:sSubPr>
                              <m:ctrlPr>
                                <a:rPr lang="es-ES" sz="2000" i="1">
                                  <a:latin typeface="Cambria Math" panose="02040503050406030204" pitchFamily="18" charset="0"/>
                                </a:rPr>
                              </m:ctrlPr>
                            </m:sSubPr>
                            <m:e>
                              <m:r>
                                <a:rPr lang="es-ES" sz="2000" i="1">
                                  <a:latin typeface="Cambria Math" panose="02040503050406030204" pitchFamily="18" charset="0"/>
                                </a:rPr>
                                <m:t>  </m:t>
                              </m:r>
                              <m:r>
                                <a:rPr lang="es-ES" sz="2000" i="1">
                                  <a:latin typeface="Cambria Math" panose="02040503050406030204" pitchFamily="18" charset="0"/>
                                </a:rPr>
                                <m:t>𝐿</m:t>
                              </m:r>
                            </m:e>
                            <m:sub>
                              <m:r>
                                <a:rPr lang="es-ES" sz="2000" b="0" i="1" smtClean="0">
                                  <a:latin typeface="Cambria Math" panose="02040503050406030204" pitchFamily="18" charset="0"/>
                                </a:rPr>
                                <m:t>𝑠</m:t>
                              </m:r>
                            </m:sub>
                          </m:sSub>
                        </m:den>
                      </m:f>
                      <m:r>
                        <a:rPr lang="es-ES" sz="200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𝑃</m:t>
                          </m:r>
                        </m:sub>
                      </m:sSub>
                      <m:r>
                        <a:rPr lang="es-ES" sz="2000" i="1">
                          <a:latin typeface="Cambria Math" panose="02040503050406030204" pitchFamily="18" charset="0"/>
                          <a:ea typeface="Cambria Math" panose="02040503050406030204" pitchFamily="18" charset="0"/>
                        </a:rPr>
                        <m:t> </m:t>
                      </m:r>
                    </m:oMath>
                  </m:oMathPara>
                </a14:m>
                <a:endParaRPr lang="en-US" sz="2000" dirty="0"/>
              </a:p>
            </p:txBody>
          </p:sp>
        </mc:Choice>
        <mc:Fallback>
          <p:sp>
            <p:nvSpPr>
              <p:cNvPr id="11" name="Rectángulo 10">
                <a:extLst>
                  <a:ext uri="{FF2B5EF4-FFF2-40B4-BE49-F238E27FC236}">
                    <a16:creationId xmlns:a16="http://schemas.microsoft.com/office/drawing/2014/main" id="{D02786EF-B146-442F-A5FA-5328C9106B32}"/>
                  </a:ext>
                </a:extLst>
              </p:cNvPr>
              <p:cNvSpPr>
                <a:spLocks noRot="1" noChangeAspect="1" noMove="1" noResize="1" noEditPoints="1" noAdjustHandles="1" noChangeArrowheads="1" noChangeShapeType="1" noTextEdit="1"/>
              </p:cNvSpPr>
              <p:nvPr/>
            </p:nvSpPr>
            <p:spPr>
              <a:xfrm>
                <a:off x="2266525" y="3651570"/>
                <a:ext cx="1884106" cy="720454"/>
              </a:xfrm>
              <a:prstGeom prst="rect">
                <a:avLst/>
              </a:prstGeom>
              <a:blipFill>
                <a:blip r:embed="rId6"/>
                <a:stretch>
                  <a:fillRect/>
                </a:stretch>
              </a:blipFill>
              <a:ln w="6350">
                <a:solidFill>
                  <a:schemeClr val="tx1"/>
                </a:solidFill>
              </a:ln>
            </p:spPr>
            <p:txBody>
              <a:bodyPr/>
              <a:lstStyle/>
              <a:p>
                <a:r>
                  <a:rPr lang="en-US">
                    <a:noFill/>
                  </a:rPr>
                  <a:t> </a:t>
                </a:r>
              </a:p>
            </p:txBody>
          </p:sp>
        </mc:Fallback>
      </mc:AlternateContent>
      <p:pic>
        <p:nvPicPr>
          <p:cNvPr id="13" name="Imagen 12">
            <a:extLst>
              <a:ext uri="{FF2B5EF4-FFF2-40B4-BE49-F238E27FC236}">
                <a16:creationId xmlns:a16="http://schemas.microsoft.com/office/drawing/2014/main" id="{61FB790B-9425-406D-990B-718CE4E695C0}"/>
              </a:ext>
            </a:extLst>
          </p:cNvPr>
          <p:cNvPicPr>
            <a:picLocks noChangeAspect="1"/>
          </p:cNvPicPr>
          <p:nvPr/>
        </p:nvPicPr>
        <p:blipFill>
          <a:blip r:embed="rId7"/>
          <a:stretch>
            <a:fillRect/>
          </a:stretch>
        </p:blipFill>
        <p:spPr>
          <a:xfrm>
            <a:off x="6419850" y="4635100"/>
            <a:ext cx="5772150" cy="923925"/>
          </a:xfrm>
          <a:prstGeom prst="rect">
            <a:avLst/>
          </a:prstGeom>
        </p:spPr>
      </p:pic>
      <p:cxnSp>
        <p:nvCxnSpPr>
          <p:cNvPr id="16" name="Conector recto de flecha 15">
            <a:extLst>
              <a:ext uri="{FF2B5EF4-FFF2-40B4-BE49-F238E27FC236}">
                <a16:creationId xmlns:a16="http://schemas.microsoft.com/office/drawing/2014/main" id="{3696679D-CB58-47EC-9337-87BDEC76A644}"/>
              </a:ext>
            </a:extLst>
          </p:cNvPr>
          <p:cNvCxnSpPr>
            <a:cxnSpLocks/>
            <a:stCxn id="9" idx="3"/>
            <a:endCxn id="13" idx="1"/>
          </p:cNvCxnSpPr>
          <p:nvPr/>
        </p:nvCxnSpPr>
        <p:spPr>
          <a:xfrm>
            <a:off x="6096000" y="5083557"/>
            <a:ext cx="323850" cy="13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Rectángulo 18">
                <a:extLst>
                  <a:ext uri="{FF2B5EF4-FFF2-40B4-BE49-F238E27FC236}">
                    <a16:creationId xmlns:a16="http://schemas.microsoft.com/office/drawing/2014/main" id="{38D5D522-7F3C-432B-9BE9-8D6238C402E1}"/>
                  </a:ext>
                </a:extLst>
              </p:cNvPr>
              <p:cNvSpPr/>
              <p:nvPr/>
            </p:nvSpPr>
            <p:spPr>
              <a:xfrm>
                <a:off x="8118617" y="5727235"/>
                <a:ext cx="2264915" cy="400110"/>
              </a:xfrm>
              <a:prstGeom prst="rect">
                <a:avLst/>
              </a:prstGeom>
              <a:ln w="635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𝑃</m:t>
                          </m:r>
                        </m:sub>
                      </m:sSub>
                      <m:r>
                        <a:rPr lang="es-ES" sz="2000" i="1">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rPr>
                          </m:ctrlPr>
                        </m:sSubPr>
                        <m:e>
                          <m:r>
                            <a:rPr lang="es-ES" sz="2000" i="1">
                              <a:latin typeface="Cambria Math" panose="02040503050406030204" pitchFamily="18" charset="0"/>
                            </a:rPr>
                            <m:t>  </m:t>
                          </m:r>
                          <m:r>
                            <a:rPr lang="es-ES" sz="2000" i="1">
                              <a:latin typeface="Cambria Math" panose="02040503050406030204" pitchFamily="18" charset="0"/>
                            </a:rPr>
                            <m:t>𝐿</m:t>
                          </m:r>
                        </m:e>
                        <m:sub>
                          <m:r>
                            <a:rPr lang="es-ES" sz="2000" i="1">
                              <a:latin typeface="Cambria Math" panose="02040503050406030204" pitchFamily="18" charset="0"/>
                            </a:rPr>
                            <m:t>𝑠</m:t>
                          </m:r>
                        </m:sub>
                      </m:sSub>
                      <m:r>
                        <a:rPr lang="es-ES" sz="2000" b="0" i="1" smtClean="0">
                          <a:latin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𝑇</m:t>
                          </m:r>
                        </m:e>
                        <m:sub>
                          <m:r>
                            <a:rPr lang="es-ES" sz="2000" b="0" i="1" smtClean="0">
                              <a:latin typeface="Cambria Math" panose="02040503050406030204" pitchFamily="18" charset="0"/>
                              <a:ea typeface="Cambria Math" panose="02040503050406030204" pitchFamily="18" charset="0"/>
                            </a:rPr>
                            <m:t>𝑑</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 </m:t>
                      </m:r>
                      <m:sSubSup>
                        <m:sSubSupPr>
                          <m:ctrlPr>
                            <a:rPr lang="es-ES" sz="2000" b="0" i="1" smtClean="0">
                              <a:latin typeface="Cambria Math" panose="02040503050406030204" pitchFamily="18" charset="0"/>
                              <a:ea typeface="Cambria Math" panose="02040503050406030204" pitchFamily="18" charset="0"/>
                            </a:rPr>
                          </m:ctrlPr>
                        </m:sSubSupPr>
                        <m:e>
                          <m:r>
                            <a:rPr lang="es-ES" sz="2000" b="0" i="1" smtClean="0">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𝑛</m:t>
                          </m:r>
                        </m:sub>
                        <m:sup>
                          <m:r>
                            <a:rPr lang="es-ES" sz="2000" b="0" i="1" smtClean="0">
                              <a:latin typeface="Cambria Math" panose="02040503050406030204" pitchFamily="18" charset="0"/>
                              <a:ea typeface="Cambria Math" panose="02040503050406030204" pitchFamily="18" charset="0"/>
                            </a:rPr>
                            <m:t>2</m:t>
                          </m:r>
                        </m:sup>
                      </m:sSubSup>
                    </m:oMath>
                  </m:oMathPara>
                </a14:m>
                <a:endParaRPr lang="en-US" dirty="0"/>
              </a:p>
            </p:txBody>
          </p:sp>
        </mc:Choice>
        <mc:Fallback>
          <p:sp>
            <p:nvSpPr>
              <p:cNvPr id="19" name="Rectángulo 18">
                <a:extLst>
                  <a:ext uri="{FF2B5EF4-FFF2-40B4-BE49-F238E27FC236}">
                    <a16:creationId xmlns:a16="http://schemas.microsoft.com/office/drawing/2014/main" id="{38D5D522-7F3C-432B-9BE9-8D6238C402E1}"/>
                  </a:ext>
                </a:extLst>
              </p:cNvPr>
              <p:cNvSpPr>
                <a:spLocks noRot="1" noChangeAspect="1" noMove="1" noResize="1" noEditPoints="1" noAdjustHandles="1" noChangeArrowheads="1" noChangeShapeType="1" noTextEdit="1"/>
              </p:cNvSpPr>
              <p:nvPr/>
            </p:nvSpPr>
            <p:spPr>
              <a:xfrm>
                <a:off x="8118617" y="5727235"/>
                <a:ext cx="2264915" cy="400110"/>
              </a:xfrm>
              <a:prstGeom prst="rect">
                <a:avLst/>
              </a:prstGeom>
              <a:blipFill>
                <a:blip r:embed="rId8"/>
                <a:stretch>
                  <a:fillRect b="-3030"/>
                </a:stretch>
              </a:blipFill>
              <a:ln w="6350">
                <a:solidFill>
                  <a:schemeClr val="tx1"/>
                </a:solidFill>
              </a:ln>
            </p:spPr>
            <p:txBody>
              <a:bodyPr/>
              <a:lstStyle/>
              <a:p>
                <a:r>
                  <a:rPr lang="en-US">
                    <a:noFill/>
                  </a:rPr>
                  <a:t> </a:t>
                </a:r>
              </a:p>
            </p:txBody>
          </p:sp>
        </mc:Fallback>
      </mc:AlternateContent>
      <p:sp>
        <p:nvSpPr>
          <p:cNvPr id="22" name="Abrir llave 21">
            <a:extLst>
              <a:ext uri="{FF2B5EF4-FFF2-40B4-BE49-F238E27FC236}">
                <a16:creationId xmlns:a16="http://schemas.microsoft.com/office/drawing/2014/main" id="{C7177CB5-1F19-4026-A0D2-F686870B2E80}"/>
              </a:ext>
            </a:extLst>
          </p:cNvPr>
          <p:cNvSpPr/>
          <p:nvPr/>
        </p:nvSpPr>
        <p:spPr>
          <a:xfrm>
            <a:off x="6500087" y="3040950"/>
            <a:ext cx="69448" cy="14259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3" name="Rectángulo 22">
                <a:extLst>
                  <a:ext uri="{FF2B5EF4-FFF2-40B4-BE49-F238E27FC236}">
                    <a16:creationId xmlns:a16="http://schemas.microsoft.com/office/drawing/2014/main" id="{BF0B90D4-C436-4466-AF7E-1BA33735C32A}"/>
                  </a:ext>
                </a:extLst>
              </p:cNvPr>
              <p:cNvSpPr/>
              <p:nvPr/>
            </p:nvSpPr>
            <p:spPr>
              <a:xfrm>
                <a:off x="6731924" y="3054080"/>
                <a:ext cx="256518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𝑇</m:t>
                          </m:r>
                        </m:e>
                        <m:sub>
                          <m:r>
                            <a:rPr lang="es-ES" sz="2000" b="0" i="1" smtClean="0">
                              <a:latin typeface="Cambria Math" panose="02040503050406030204" pitchFamily="18" charset="0"/>
                              <a:ea typeface="Cambria Math" panose="02040503050406030204" pitchFamily="18" charset="0"/>
                            </a:rPr>
                            <m:t>𝑑</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0.5</m:t>
                      </m:r>
                      <m:r>
                        <a:rPr lang="es-ES" sz="2000" i="1">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𝑇</m:t>
                          </m:r>
                        </m:e>
                        <m:sub>
                          <m:r>
                            <a:rPr lang="es-ES" sz="2000" b="0" i="1" smtClean="0">
                              <a:latin typeface="Cambria Math" panose="02040503050406030204" pitchFamily="18" charset="0"/>
                              <a:ea typeface="Cambria Math" panose="02040503050406030204" pitchFamily="18" charset="0"/>
                            </a:rPr>
                            <m:t>𝑠</m:t>
                          </m:r>
                        </m:sub>
                      </m:sSub>
                      <m:r>
                        <a:rPr lang="es-ES" sz="2000" b="0" i="1" smtClean="0">
                          <a:latin typeface="Cambria Math" panose="02040503050406030204" pitchFamily="18" charset="0"/>
                        </a:rPr>
                        <m:t>=50 </m:t>
                      </m:r>
                      <m:r>
                        <a:rPr lang="es-ES" sz="2000" b="0" i="1" smtClean="0">
                          <a:latin typeface="Cambria Math" panose="02040503050406030204" pitchFamily="18" charset="0"/>
                          <a:ea typeface="Cambria Math" panose="02040503050406030204" pitchFamily="18" charset="0"/>
                        </a:rPr>
                        <m:t>𝜇</m:t>
                      </m:r>
                      <m:r>
                        <a:rPr lang="es-ES" sz="2000" b="0" i="1" smtClean="0">
                          <a:latin typeface="Cambria Math" panose="02040503050406030204" pitchFamily="18" charset="0"/>
                          <a:ea typeface="Cambria Math" panose="02040503050406030204" pitchFamily="18" charset="0"/>
                        </a:rPr>
                        <m:t>𝑠</m:t>
                      </m:r>
                    </m:oMath>
                  </m:oMathPara>
                </a14:m>
                <a:endParaRPr lang="en-US" dirty="0"/>
              </a:p>
            </p:txBody>
          </p:sp>
        </mc:Choice>
        <mc:Fallback>
          <p:sp>
            <p:nvSpPr>
              <p:cNvPr id="23" name="Rectángulo 22">
                <a:extLst>
                  <a:ext uri="{FF2B5EF4-FFF2-40B4-BE49-F238E27FC236}">
                    <a16:creationId xmlns:a16="http://schemas.microsoft.com/office/drawing/2014/main" id="{BF0B90D4-C436-4466-AF7E-1BA33735C32A}"/>
                  </a:ext>
                </a:extLst>
              </p:cNvPr>
              <p:cNvSpPr>
                <a:spLocks noRot="1" noChangeAspect="1" noMove="1" noResize="1" noEditPoints="1" noAdjustHandles="1" noChangeArrowheads="1" noChangeShapeType="1" noTextEdit="1"/>
              </p:cNvSpPr>
              <p:nvPr/>
            </p:nvSpPr>
            <p:spPr>
              <a:xfrm>
                <a:off x="6731924" y="3054080"/>
                <a:ext cx="2565189" cy="400110"/>
              </a:xfrm>
              <a:prstGeom prst="rect">
                <a:avLst/>
              </a:prstGeom>
              <a:blipFill>
                <a:blip r:embed="rId9"/>
                <a:stretch>
                  <a:fillRect b="-75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ángulo 23">
                <a:extLst>
                  <a:ext uri="{FF2B5EF4-FFF2-40B4-BE49-F238E27FC236}">
                    <a16:creationId xmlns:a16="http://schemas.microsoft.com/office/drawing/2014/main" id="{8B74D4AA-AFE9-4C2D-BA12-FE148CDEADFC}"/>
                  </a:ext>
                </a:extLst>
              </p:cNvPr>
              <p:cNvSpPr/>
              <p:nvPr/>
            </p:nvSpPr>
            <p:spPr>
              <a:xfrm>
                <a:off x="6731924" y="3571302"/>
                <a:ext cx="2740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𝐵𝑊</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2</m:t>
                      </m:r>
                      <m:r>
                        <a:rPr lang="es-ES" sz="2000" i="1">
                          <a:latin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r>
                        <a:rPr lang="es-ES" sz="2000" i="1" smtClean="0">
                          <a:latin typeface="Cambria Math" panose="02040503050406030204" pitchFamily="18" charset="0"/>
                          <a:ea typeface="Cambria Math" panose="02040503050406030204" pitchFamily="18" charset="0"/>
                        </a:rPr>
                        <m:t>𝜋</m:t>
                      </m:r>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500 </m:t>
                      </m:r>
                      <m:r>
                        <a:rPr lang="es-ES" sz="2000" b="0" i="1" smtClean="0">
                          <a:latin typeface="Cambria Math" panose="02040503050406030204" pitchFamily="18" charset="0"/>
                          <a:ea typeface="Cambria Math" panose="02040503050406030204" pitchFamily="18" charset="0"/>
                        </a:rPr>
                        <m:t>𝐻𝑧</m:t>
                      </m:r>
                    </m:oMath>
                  </m:oMathPara>
                </a14:m>
                <a:endParaRPr lang="en-US" dirty="0"/>
              </a:p>
            </p:txBody>
          </p:sp>
        </mc:Choice>
        <mc:Fallback>
          <p:sp>
            <p:nvSpPr>
              <p:cNvPr id="24" name="Rectángulo 23">
                <a:extLst>
                  <a:ext uri="{FF2B5EF4-FFF2-40B4-BE49-F238E27FC236}">
                    <a16:creationId xmlns:a16="http://schemas.microsoft.com/office/drawing/2014/main" id="{8B74D4AA-AFE9-4C2D-BA12-FE148CDEADFC}"/>
                  </a:ext>
                </a:extLst>
              </p:cNvPr>
              <p:cNvSpPr>
                <a:spLocks noRot="1" noChangeAspect="1" noMove="1" noResize="1" noEditPoints="1" noAdjustHandles="1" noChangeArrowheads="1" noChangeShapeType="1" noTextEdit="1"/>
              </p:cNvSpPr>
              <p:nvPr/>
            </p:nvSpPr>
            <p:spPr>
              <a:xfrm>
                <a:off x="6731924" y="3571302"/>
                <a:ext cx="2740174" cy="400110"/>
              </a:xfrm>
              <a:prstGeom prst="rect">
                <a:avLst/>
              </a:prstGeom>
              <a:blipFill>
                <a:blip r:embed="rId10"/>
                <a:stretch>
                  <a:fillRect b="-4615"/>
                </a:stretch>
              </a:blipFill>
            </p:spPr>
            <p:txBody>
              <a:bodyPr/>
              <a:lstStyle/>
              <a:p>
                <a:r>
                  <a:rPr lang="en-US">
                    <a:noFill/>
                  </a:rPr>
                  <a:t> </a:t>
                </a:r>
              </a:p>
            </p:txBody>
          </p:sp>
        </mc:Fallback>
      </mc:AlternateContent>
      <p:sp>
        <p:nvSpPr>
          <p:cNvPr id="5" name="Rectángulo 4">
            <a:extLst>
              <a:ext uri="{FF2B5EF4-FFF2-40B4-BE49-F238E27FC236}">
                <a16:creationId xmlns:a16="http://schemas.microsoft.com/office/drawing/2014/main" id="{D428B61F-0A88-4239-B619-FB2E70FD8B6D}"/>
              </a:ext>
            </a:extLst>
          </p:cNvPr>
          <p:cNvSpPr/>
          <p:nvPr/>
        </p:nvSpPr>
        <p:spPr>
          <a:xfrm>
            <a:off x="6731924" y="4122157"/>
            <a:ext cx="2674130" cy="400110"/>
          </a:xfrm>
          <a:prstGeom prst="rect">
            <a:avLst/>
          </a:prstGeom>
        </p:spPr>
        <p:txBody>
          <a:bodyPr wrap="none">
            <a:spAutoFit/>
          </a:bodyPr>
          <a:lstStyle/>
          <a:p>
            <a:r>
              <a:rPr lang="en-GB" sz="2000" spc="300" dirty="0"/>
              <a:t>Overshoot &lt; 2% </a:t>
            </a:r>
          </a:p>
        </p:txBody>
      </p:sp>
    </p:spTree>
    <p:extLst>
      <p:ext uri="{BB962C8B-B14F-4D97-AF65-F5344CB8AC3E}">
        <p14:creationId xmlns:p14="http://schemas.microsoft.com/office/powerpoint/2010/main" val="3328859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11</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PI </a:t>
            </a:r>
            <a:r>
              <a:rPr lang="es-ES" dirty="0" err="1"/>
              <a:t>current</a:t>
            </a:r>
            <a:r>
              <a:rPr lang="es-ES" dirty="0"/>
              <a:t> </a:t>
            </a:r>
            <a:r>
              <a:rPr lang="es-ES" dirty="0" err="1"/>
              <a:t>controllers</a:t>
            </a:r>
            <a:r>
              <a:rPr lang="es-ES" dirty="0"/>
              <a:t> </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8" name="Imagen 7">
            <a:extLst>
              <a:ext uri="{FF2B5EF4-FFF2-40B4-BE49-F238E27FC236}">
                <a16:creationId xmlns:a16="http://schemas.microsoft.com/office/drawing/2014/main" id="{7808AC91-43E6-478A-97DE-2CF36FDB9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017" y="1521294"/>
            <a:ext cx="4840200" cy="4377761"/>
          </a:xfrm>
          <a:prstGeom prst="rect">
            <a:avLst/>
          </a:prstGeom>
        </p:spPr>
      </p:pic>
      <p:pic>
        <p:nvPicPr>
          <p:cNvPr id="5" name="Imagen 4">
            <a:extLst>
              <a:ext uri="{FF2B5EF4-FFF2-40B4-BE49-F238E27FC236}">
                <a16:creationId xmlns:a16="http://schemas.microsoft.com/office/drawing/2014/main" id="{ACF5C191-CB5F-49CC-A923-ACB261672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4707" y="1348034"/>
            <a:ext cx="4965966" cy="4684996"/>
          </a:xfrm>
          <a:prstGeom prst="rect">
            <a:avLst/>
          </a:prstGeom>
        </p:spPr>
      </p:pic>
    </p:spTree>
    <p:extLst>
      <p:ext uri="{BB962C8B-B14F-4D97-AF65-F5344CB8AC3E}">
        <p14:creationId xmlns:p14="http://schemas.microsoft.com/office/powerpoint/2010/main" val="3328403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12</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PI speed controller </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sp>
        <p:nvSpPr>
          <p:cNvPr id="10" name="Tekstfelt 4">
            <a:extLst>
              <a:ext uri="{FF2B5EF4-FFF2-40B4-BE49-F238E27FC236}">
                <a16:creationId xmlns:a16="http://schemas.microsoft.com/office/drawing/2014/main" id="{059E977A-AC93-493A-AD9C-64A079F43EA2}"/>
              </a:ext>
            </a:extLst>
          </p:cNvPr>
          <p:cNvSpPr txBox="1"/>
          <p:nvPr/>
        </p:nvSpPr>
        <p:spPr>
          <a:xfrm>
            <a:off x="700022" y="3350376"/>
            <a:ext cx="5237797" cy="2062103"/>
          </a:xfrm>
          <a:prstGeom prst="rect">
            <a:avLst/>
          </a:prstGeom>
          <a:noFill/>
        </p:spPr>
        <p:txBody>
          <a:bodyPr wrap="square" rtlCol="0">
            <a:spAutoFit/>
          </a:bodyPr>
          <a:lstStyle/>
          <a:p>
            <a:endParaRPr lang="en-GB" sz="2800" spc="300" dirty="0"/>
          </a:p>
          <a:p>
            <a:endParaRPr lang="en-GB" sz="1600" spc="300" dirty="0"/>
          </a:p>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Ø"/>
            </a:pPr>
            <a:r>
              <a:rPr lang="en-GB" sz="2000" spc="300" dirty="0"/>
              <a:t>Zero-pole cancellation method:</a:t>
            </a:r>
          </a:p>
          <a:p>
            <a:pPr marL="285750" indent="-285750" rtl="0">
              <a:buFont typeface="Wingdings" panose="05000000000000000000" pitchFamily="2" charset="2"/>
              <a:buChar char="Ø"/>
            </a:pPr>
            <a:endParaRPr lang="en-GB" sz="1600" spc="300" dirty="0"/>
          </a:p>
          <a:p>
            <a:pPr rtl="0"/>
            <a:endParaRPr lang="en-GB" sz="1600" spc="300" dirty="0"/>
          </a:p>
          <a:p>
            <a:pPr rtl="0"/>
            <a:endParaRPr lang="en-GB" sz="1600" spc="300" dirty="0"/>
          </a:p>
        </p:txBody>
      </p:sp>
      <mc:AlternateContent xmlns:mc="http://schemas.openxmlformats.org/markup-compatibility/2006">
        <mc:Choice xmlns:a14="http://schemas.microsoft.com/office/drawing/2010/main" Requires="a14">
          <p:sp>
            <p:nvSpPr>
              <p:cNvPr id="11" name="Rectángulo 10">
                <a:extLst>
                  <a:ext uri="{FF2B5EF4-FFF2-40B4-BE49-F238E27FC236}">
                    <a16:creationId xmlns:a16="http://schemas.microsoft.com/office/drawing/2014/main" id="{D02786EF-B146-442F-A5FA-5328C9106B32}"/>
                  </a:ext>
                </a:extLst>
              </p:cNvPr>
              <p:cNvSpPr/>
              <p:nvPr/>
            </p:nvSpPr>
            <p:spPr>
              <a:xfrm>
                <a:off x="1117221" y="5069554"/>
                <a:ext cx="2094676" cy="715004"/>
              </a:xfrm>
              <a:prstGeom prst="rect">
                <a:avLst/>
              </a:prstGeom>
              <a:ln w="635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𝐼</m:t>
                          </m:r>
                          <m:r>
                            <a:rPr lang="es-ES" sz="2000" b="0" i="1" smtClean="0">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𝜔</m:t>
                          </m:r>
                        </m:sub>
                      </m:sSub>
                      <m:r>
                        <a:rPr lang="es-ES" sz="2000" b="0" i="1" smtClean="0">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f>
                        <m:fPr>
                          <m:ctrlPr>
                            <a:rPr lang="es-ES" sz="2000" i="1">
                              <a:latin typeface="Cambria Math" panose="02040503050406030204" pitchFamily="18" charset="0"/>
                              <a:ea typeface="Cambria Math" panose="02040503050406030204" pitchFamily="18" charset="0"/>
                            </a:rPr>
                          </m:ctrlPr>
                        </m:fPr>
                        <m:num>
                          <m:r>
                            <a:rPr lang="es-ES" sz="2000" b="0" i="1" smtClean="0">
                              <a:latin typeface="Cambria Math" panose="02040503050406030204" pitchFamily="18" charset="0"/>
                              <a:ea typeface="Cambria Math" panose="02040503050406030204" pitchFamily="18" charset="0"/>
                            </a:rPr>
                            <m:t>𝐵</m:t>
                          </m:r>
                        </m:num>
                        <m:den>
                          <m:r>
                            <a:rPr lang="es-ES" sz="2000" b="0" i="1" smtClean="0">
                              <a:latin typeface="Cambria Math" panose="02040503050406030204" pitchFamily="18" charset="0"/>
                              <a:ea typeface="Cambria Math" panose="02040503050406030204" pitchFamily="18" charset="0"/>
                            </a:rPr>
                            <m:t>𝐽</m:t>
                          </m:r>
                        </m:den>
                      </m:f>
                      <m:r>
                        <a:rPr lang="es-ES" sz="200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𝑃</m:t>
                          </m:r>
                          <m:r>
                            <a:rPr lang="es-ES" sz="2000" b="0" i="1" smtClean="0">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𝜔</m:t>
                          </m:r>
                        </m:sub>
                      </m:sSub>
                      <m:r>
                        <a:rPr lang="es-ES" sz="2000" i="1">
                          <a:latin typeface="Cambria Math" panose="02040503050406030204" pitchFamily="18" charset="0"/>
                          <a:ea typeface="Cambria Math" panose="02040503050406030204" pitchFamily="18" charset="0"/>
                        </a:rPr>
                        <m:t> </m:t>
                      </m:r>
                    </m:oMath>
                  </m:oMathPara>
                </a14:m>
                <a:endParaRPr lang="en-US" dirty="0"/>
              </a:p>
            </p:txBody>
          </p:sp>
        </mc:Choice>
        <mc:Fallback>
          <p:sp>
            <p:nvSpPr>
              <p:cNvPr id="11" name="Rectángulo 10">
                <a:extLst>
                  <a:ext uri="{FF2B5EF4-FFF2-40B4-BE49-F238E27FC236}">
                    <a16:creationId xmlns:a16="http://schemas.microsoft.com/office/drawing/2014/main" id="{D02786EF-B146-442F-A5FA-5328C9106B32}"/>
                  </a:ext>
                </a:extLst>
              </p:cNvPr>
              <p:cNvSpPr>
                <a:spLocks noRot="1" noChangeAspect="1" noMove="1" noResize="1" noEditPoints="1" noAdjustHandles="1" noChangeArrowheads="1" noChangeShapeType="1" noTextEdit="1"/>
              </p:cNvSpPr>
              <p:nvPr/>
            </p:nvSpPr>
            <p:spPr>
              <a:xfrm>
                <a:off x="1117221" y="5069554"/>
                <a:ext cx="2094676" cy="715004"/>
              </a:xfrm>
              <a:prstGeom prst="rect">
                <a:avLst/>
              </a:prstGeom>
              <a:blipFill>
                <a:blip r:embed="rId3"/>
                <a:stretch>
                  <a:fillRect/>
                </a:stretch>
              </a:blipFill>
              <a:ln w="635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ángulo 18">
                <a:extLst>
                  <a:ext uri="{FF2B5EF4-FFF2-40B4-BE49-F238E27FC236}">
                    <a16:creationId xmlns:a16="http://schemas.microsoft.com/office/drawing/2014/main" id="{38D5D522-7F3C-432B-9BE9-8D6238C402E1}"/>
                  </a:ext>
                </a:extLst>
              </p:cNvPr>
              <p:cNvSpPr/>
              <p:nvPr/>
            </p:nvSpPr>
            <p:spPr>
              <a:xfrm>
                <a:off x="3688983" y="5213728"/>
                <a:ext cx="2303323" cy="419730"/>
              </a:xfrm>
              <a:prstGeom prst="rect">
                <a:avLst/>
              </a:prstGeom>
              <a:ln w="635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𝑃</m:t>
                          </m:r>
                          <m:r>
                            <a:rPr lang="es-ES" sz="2000" b="0" i="1" smtClean="0">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𝜔</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𝐽</m:t>
                      </m:r>
                      <m:r>
                        <a:rPr lang="es-ES" sz="2000" b="0" i="1" smtClean="0">
                          <a:latin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𝑇</m:t>
                          </m:r>
                        </m:e>
                        <m:sub>
                          <m:r>
                            <a:rPr lang="es-ES" sz="2000" b="0" i="1" smtClean="0">
                              <a:latin typeface="Cambria Math" panose="02040503050406030204" pitchFamily="18" charset="0"/>
                              <a:ea typeface="Cambria Math" panose="02040503050406030204" pitchFamily="18" charset="0"/>
                            </a:rPr>
                            <m:t>𝑐</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 </m:t>
                      </m:r>
                      <m:sSubSup>
                        <m:sSubSupPr>
                          <m:ctrlPr>
                            <a:rPr lang="es-ES" sz="2000" b="0" i="1" smtClean="0">
                              <a:latin typeface="Cambria Math" panose="02040503050406030204" pitchFamily="18" charset="0"/>
                              <a:ea typeface="Cambria Math" panose="02040503050406030204" pitchFamily="18" charset="0"/>
                            </a:rPr>
                          </m:ctrlPr>
                        </m:sSubSupPr>
                        <m:e>
                          <m:r>
                            <a:rPr lang="es-ES" sz="2000" b="0" i="1" smtClean="0">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𝑛</m:t>
                          </m:r>
                        </m:sub>
                        <m:sup>
                          <m:r>
                            <a:rPr lang="es-ES" sz="2000" b="0" i="1" smtClean="0">
                              <a:latin typeface="Cambria Math" panose="02040503050406030204" pitchFamily="18" charset="0"/>
                              <a:ea typeface="Cambria Math" panose="02040503050406030204" pitchFamily="18" charset="0"/>
                            </a:rPr>
                            <m:t>2</m:t>
                          </m:r>
                        </m:sup>
                      </m:sSubSup>
                    </m:oMath>
                  </m:oMathPara>
                </a14:m>
                <a:endParaRPr lang="en-US" dirty="0"/>
              </a:p>
            </p:txBody>
          </p:sp>
        </mc:Choice>
        <mc:Fallback>
          <p:sp>
            <p:nvSpPr>
              <p:cNvPr id="19" name="Rectángulo 18">
                <a:extLst>
                  <a:ext uri="{FF2B5EF4-FFF2-40B4-BE49-F238E27FC236}">
                    <a16:creationId xmlns:a16="http://schemas.microsoft.com/office/drawing/2014/main" id="{38D5D522-7F3C-432B-9BE9-8D6238C402E1}"/>
                  </a:ext>
                </a:extLst>
              </p:cNvPr>
              <p:cNvSpPr>
                <a:spLocks noRot="1" noChangeAspect="1" noMove="1" noResize="1" noEditPoints="1" noAdjustHandles="1" noChangeArrowheads="1" noChangeShapeType="1" noTextEdit="1"/>
              </p:cNvSpPr>
              <p:nvPr/>
            </p:nvSpPr>
            <p:spPr>
              <a:xfrm>
                <a:off x="3688983" y="5213728"/>
                <a:ext cx="2303323" cy="419730"/>
              </a:xfrm>
              <a:prstGeom prst="rect">
                <a:avLst/>
              </a:prstGeom>
              <a:blipFill>
                <a:blip r:embed="rId4"/>
                <a:stretch>
                  <a:fillRect b="-7143"/>
                </a:stretch>
              </a:blipFill>
              <a:ln w="6350">
                <a:solidFill>
                  <a:schemeClr val="tx1"/>
                </a:solidFill>
              </a:ln>
            </p:spPr>
            <p:txBody>
              <a:bodyPr/>
              <a:lstStyle/>
              <a:p>
                <a:r>
                  <a:rPr lang="en-US">
                    <a:noFill/>
                  </a:rPr>
                  <a:t> </a:t>
                </a:r>
              </a:p>
            </p:txBody>
          </p:sp>
        </mc:Fallback>
      </mc:AlternateContent>
      <p:sp>
        <p:nvSpPr>
          <p:cNvPr id="22" name="Abrir llave 21">
            <a:extLst>
              <a:ext uri="{FF2B5EF4-FFF2-40B4-BE49-F238E27FC236}">
                <a16:creationId xmlns:a16="http://schemas.microsoft.com/office/drawing/2014/main" id="{C7177CB5-1F19-4026-A0D2-F686870B2E80}"/>
              </a:ext>
            </a:extLst>
          </p:cNvPr>
          <p:cNvSpPr/>
          <p:nvPr/>
        </p:nvSpPr>
        <p:spPr>
          <a:xfrm>
            <a:off x="6845046" y="4135847"/>
            <a:ext cx="69448" cy="14259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3" name="Rectángulo 22">
                <a:extLst>
                  <a:ext uri="{FF2B5EF4-FFF2-40B4-BE49-F238E27FC236}">
                    <a16:creationId xmlns:a16="http://schemas.microsoft.com/office/drawing/2014/main" id="{BF0B90D4-C436-4466-AF7E-1BA33735C32A}"/>
                  </a:ext>
                </a:extLst>
              </p:cNvPr>
              <p:cNvSpPr/>
              <p:nvPr/>
            </p:nvSpPr>
            <p:spPr>
              <a:xfrm>
                <a:off x="7142406" y="4027484"/>
                <a:ext cx="4864152" cy="677108"/>
              </a:xfrm>
              <a:prstGeom prst="rect">
                <a:avLst/>
              </a:prstGeom>
            </p:spPr>
            <p:txBody>
              <a:bodyPr wrap="none">
                <a:spAutoFit/>
              </a:bodyPr>
              <a:lstStyle/>
              <a:p>
                <a14:m>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𝑇</m:t>
                        </m:r>
                      </m:e>
                      <m:sub>
                        <m:r>
                          <a:rPr lang="es-ES" sz="2000" b="0" i="1" smtClean="0">
                            <a:latin typeface="Cambria Math" panose="02040503050406030204" pitchFamily="18" charset="0"/>
                            <a:ea typeface="Cambria Math" panose="02040503050406030204" pitchFamily="18" charset="0"/>
                          </a:rPr>
                          <m:t>𝑐</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1.4 </m:t>
                    </m:r>
                    <m:r>
                      <a:rPr lang="es-ES" sz="2000" b="0" i="1" smtClean="0">
                        <a:latin typeface="Cambria Math" panose="02040503050406030204" pitchFamily="18" charset="0"/>
                        <a:ea typeface="Cambria Math" panose="02040503050406030204" pitchFamily="18" charset="0"/>
                      </a:rPr>
                      <m:t>𝑚𝑠</m:t>
                    </m:r>
                  </m:oMath>
                </a14:m>
                <a:r>
                  <a:rPr lang="en-US" sz="2000" dirty="0"/>
                  <a:t>  (</a:t>
                </a:r>
                <a:r>
                  <a:rPr lang="en-GB" sz="2000" spc="300" dirty="0"/>
                  <a:t>from step response) </a:t>
                </a:r>
              </a:p>
              <a:p>
                <a:endParaRPr lang="en-US" dirty="0"/>
              </a:p>
            </p:txBody>
          </p:sp>
        </mc:Choice>
        <mc:Fallback>
          <p:sp>
            <p:nvSpPr>
              <p:cNvPr id="23" name="Rectángulo 22">
                <a:extLst>
                  <a:ext uri="{FF2B5EF4-FFF2-40B4-BE49-F238E27FC236}">
                    <a16:creationId xmlns:a16="http://schemas.microsoft.com/office/drawing/2014/main" id="{BF0B90D4-C436-4466-AF7E-1BA33735C32A}"/>
                  </a:ext>
                </a:extLst>
              </p:cNvPr>
              <p:cNvSpPr>
                <a:spLocks noRot="1" noChangeAspect="1" noMove="1" noResize="1" noEditPoints="1" noAdjustHandles="1" noChangeArrowheads="1" noChangeShapeType="1" noTextEdit="1"/>
              </p:cNvSpPr>
              <p:nvPr/>
            </p:nvSpPr>
            <p:spPr>
              <a:xfrm>
                <a:off x="7142406" y="4027484"/>
                <a:ext cx="4864152" cy="677108"/>
              </a:xfrm>
              <a:prstGeom prst="rect">
                <a:avLst/>
              </a:prstGeom>
              <a:blipFill>
                <a:blip r:embed="rId5"/>
                <a:stretch>
                  <a:fillRect t="-4505" r="-2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ángulo 23">
                <a:extLst>
                  <a:ext uri="{FF2B5EF4-FFF2-40B4-BE49-F238E27FC236}">
                    <a16:creationId xmlns:a16="http://schemas.microsoft.com/office/drawing/2014/main" id="{8B74D4AA-AFE9-4C2D-BA12-FE148CDEADFC}"/>
                  </a:ext>
                </a:extLst>
              </p:cNvPr>
              <p:cNvSpPr/>
              <p:nvPr/>
            </p:nvSpPr>
            <p:spPr>
              <a:xfrm>
                <a:off x="7142406" y="4565469"/>
                <a:ext cx="3777444" cy="6194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𝐵𝑊</m:t>
                          </m:r>
                          <m:r>
                            <a:rPr lang="es-ES" sz="2000" b="0" i="1" smtClean="0">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𝜔</m:t>
                          </m:r>
                        </m:sub>
                      </m:sSub>
                      <m:r>
                        <a:rPr lang="es-ES" sz="2000" i="1">
                          <a:latin typeface="Cambria Math" panose="02040503050406030204" pitchFamily="18" charset="0"/>
                          <a:ea typeface="Cambria Math" panose="02040503050406030204" pitchFamily="18" charset="0"/>
                        </a:rPr>
                        <m:t> =</m:t>
                      </m:r>
                      <m:f>
                        <m:fPr>
                          <m:ctrlPr>
                            <a:rPr lang="es-ES" sz="2000" i="1">
                              <a:latin typeface="Cambria Math" panose="02040503050406030204" pitchFamily="18" charset="0"/>
                              <a:ea typeface="Cambria Math" panose="02040503050406030204" pitchFamily="18" charset="0"/>
                            </a:rPr>
                          </m:ctrlPr>
                        </m:fPr>
                        <m:num>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i="1">
                                  <a:latin typeface="Cambria Math" panose="02040503050406030204" pitchFamily="18" charset="0"/>
                                  <a:ea typeface="Cambria Math" panose="02040503050406030204" pitchFamily="18" charset="0"/>
                                </a:rPr>
                                <m:t>𝐵𝑊</m:t>
                              </m:r>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𝑐</m:t>
                              </m:r>
                            </m:sub>
                          </m:sSub>
                        </m:num>
                        <m:den>
                          <m:r>
                            <a:rPr lang="es-ES" sz="2000" b="0" i="1" smtClean="0">
                              <a:latin typeface="Cambria Math" panose="02040503050406030204" pitchFamily="18" charset="0"/>
                              <a:ea typeface="Cambria Math" panose="02040503050406030204" pitchFamily="18" charset="0"/>
                            </a:rPr>
                            <m:t>10</m:t>
                          </m:r>
                        </m:den>
                      </m:f>
                      <m:r>
                        <a:rPr lang="es-ES" sz="2000" b="0" i="1" smtClean="0">
                          <a:latin typeface="Cambria Math" panose="02040503050406030204" pitchFamily="18" charset="0"/>
                          <a:ea typeface="Cambria Math" panose="02040503050406030204" pitchFamily="18" charset="0"/>
                        </a:rPr>
                        <m:t>=2</m:t>
                      </m:r>
                      <m:r>
                        <a:rPr lang="es-ES" sz="2000" i="1">
                          <a:latin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r>
                        <a:rPr lang="es-ES" sz="2000" i="1" smtClean="0">
                          <a:latin typeface="Cambria Math" panose="02040503050406030204" pitchFamily="18" charset="0"/>
                          <a:ea typeface="Cambria Math" panose="02040503050406030204" pitchFamily="18" charset="0"/>
                        </a:rPr>
                        <m:t>𝜋</m:t>
                      </m:r>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50 </m:t>
                      </m:r>
                      <m:r>
                        <a:rPr lang="es-ES" sz="2000" b="0" i="1" smtClean="0">
                          <a:latin typeface="Cambria Math" panose="02040503050406030204" pitchFamily="18" charset="0"/>
                          <a:ea typeface="Cambria Math" panose="02040503050406030204" pitchFamily="18" charset="0"/>
                        </a:rPr>
                        <m:t>𝐻𝑧</m:t>
                      </m:r>
                    </m:oMath>
                  </m:oMathPara>
                </a14:m>
                <a:endParaRPr lang="en-US" dirty="0"/>
              </a:p>
            </p:txBody>
          </p:sp>
        </mc:Choice>
        <mc:Fallback>
          <p:sp>
            <p:nvSpPr>
              <p:cNvPr id="24" name="Rectángulo 23">
                <a:extLst>
                  <a:ext uri="{FF2B5EF4-FFF2-40B4-BE49-F238E27FC236}">
                    <a16:creationId xmlns:a16="http://schemas.microsoft.com/office/drawing/2014/main" id="{8B74D4AA-AFE9-4C2D-BA12-FE148CDEADFC}"/>
                  </a:ext>
                </a:extLst>
              </p:cNvPr>
              <p:cNvSpPr>
                <a:spLocks noRot="1" noChangeAspect="1" noMove="1" noResize="1" noEditPoints="1" noAdjustHandles="1" noChangeArrowheads="1" noChangeShapeType="1" noTextEdit="1"/>
              </p:cNvSpPr>
              <p:nvPr/>
            </p:nvSpPr>
            <p:spPr>
              <a:xfrm>
                <a:off x="7142406" y="4565469"/>
                <a:ext cx="3777444" cy="619465"/>
              </a:xfrm>
              <a:prstGeom prst="rect">
                <a:avLst/>
              </a:prstGeom>
              <a:blipFill>
                <a:blip r:embed="rId6"/>
                <a:stretch>
                  <a:fillRect/>
                </a:stretch>
              </a:blipFill>
            </p:spPr>
            <p:txBody>
              <a:bodyPr/>
              <a:lstStyle/>
              <a:p>
                <a:r>
                  <a:rPr lang="en-US">
                    <a:noFill/>
                  </a:rPr>
                  <a:t> </a:t>
                </a:r>
              </a:p>
            </p:txBody>
          </p:sp>
        </mc:Fallback>
      </mc:AlternateContent>
      <p:pic>
        <p:nvPicPr>
          <p:cNvPr id="5" name="Imagen 4">
            <a:extLst>
              <a:ext uri="{FF2B5EF4-FFF2-40B4-BE49-F238E27FC236}">
                <a16:creationId xmlns:a16="http://schemas.microsoft.com/office/drawing/2014/main" id="{AFA87061-8965-441E-A90C-BB25154DC6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6088" y="1560838"/>
            <a:ext cx="9584938" cy="2013372"/>
          </a:xfrm>
          <a:prstGeom prst="rect">
            <a:avLst/>
          </a:prstGeom>
        </p:spPr>
      </p:pic>
      <p:sp>
        <p:nvSpPr>
          <p:cNvPr id="14" name="Rectángulo 13">
            <a:extLst>
              <a:ext uri="{FF2B5EF4-FFF2-40B4-BE49-F238E27FC236}">
                <a16:creationId xmlns:a16="http://schemas.microsoft.com/office/drawing/2014/main" id="{72624DB4-3C31-4776-A0FA-1999E653CF9C}"/>
              </a:ext>
            </a:extLst>
          </p:cNvPr>
          <p:cNvSpPr/>
          <p:nvPr/>
        </p:nvSpPr>
        <p:spPr>
          <a:xfrm>
            <a:off x="7256031" y="5300816"/>
            <a:ext cx="2674130" cy="400110"/>
          </a:xfrm>
          <a:prstGeom prst="rect">
            <a:avLst/>
          </a:prstGeom>
        </p:spPr>
        <p:txBody>
          <a:bodyPr wrap="none">
            <a:spAutoFit/>
          </a:bodyPr>
          <a:lstStyle/>
          <a:p>
            <a:r>
              <a:rPr lang="en-GB" sz="2000" spc="300" dirty="0"/>
              <a:t>Overshoot &lt; 5% </a:t>
            </a:r>
          </a:p>
        </p:txBody>
      </p:sp>
    </p:spTree>
    <p:extLst>
      <p:ext uri="{BB962C8B-B14F-4D97-AF65-F5344CB8AC3E}">
        <p14:creationId xmlns:p14="http://schemas.microsoft.com/office/powerpoint/2010/main" val="3303757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13</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PI speed controller </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4" name="Imagen 3">
            <a:extLst>
              <a:ext uri="{FF2B5EF4-FFF2-40B4-BE49-F238E27FC236}">
                <a16:creationId xmlns:a16="http://schemas.microsoft.com/office/drawing/2014/main" id="{6CF3CF13-4BD8-41ED-AB5D-0AD4FF5FBBD5}"/>
              </a:ext>
            </a:extLst>
          </p:cNvPr>
          <p:cNvPicPr>
            <a:picLocks noChangeAspect="1"/>
          </p:cNvPicPr>
          <p:nvPr/>
        </p:nvPicPr>
        <p:blipFill>
          <a:blip r:embed="rId3"/>
          <a:stretch>
            <a:fillRect/>
          </a:stretch>
        </p:blipFill>
        <p:spPr>
          <a:xfrm>
            <a:off x="877714" y="1260088"/>
            <a:ext cx="5020707" cy="4645551"/>
          </a:xfrm>
          <a:prstGeom prst="rect">
            <a:avLst/>
          </a:prstGeom>
        </p:spPr>
      </p:pic>
      <p:pic>
        <p:nvPicPr>
          <p:cNvPr id="6" name="Imagen 5">
            <a:extLst>
              <a:ext uri="{FF2B5EF4-FFF2-40B4-BE49-F238E27FC236}">
                <a16:creationId xmlns:a16="http://schemas.microsoft.com/office/drawing/2014/main" id="{07DB6C13-864E-43A0-AEBD-D29F87F3569B}"/>
              </a:ext>
            </a:extLst>
          </p:cNvPr>
          <p:cNvPicPr>
            <a:picLocks noChangeAspect="1"/>
          </p:cNvPicPr>
          <p:nvPr/>
        </p:nvPicPr>
        <p:blipFill>
          <a:blip r:embed="rId4"/>
          <a:stretch>
            <a:fillRect/>
          </a:stretch>
        </p:blipFill>
        <p:spPr>
          <a:xfrm>
            <a:off x="6248367" y="1152304"/>
            <a:ext cx="4909627" cy="4909627"/>
          </a:xfrm>
          <a:prstGeom prst="rect">
            <a:avLst/>
          </a:prstGeom>
        </p:spPr>
      </p:pic>
    </p:spTree>
    <p:extLst>
      <p:ext uri="{BB962C8B-B14F-4D97-AF65-F5344CB8AC3E}">
        <p14:creationId xmlns:p14="http://schemas.microsoft.com/office/powerpoint/2010/main" val="2270073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e 4"/>
          <p:cNvGrpSpPr/>
          <p:nvPr/>
        </p:nvGrpSpPr>
        <p:grpSpPr>
          <a:xfrm>
            <a:off x="5489575" y="5903913"/>
            <a:ext cx="1243013" cy="815976"/>
            <a:chOff x="5489575" y="5903913"/>
            <a:chExt cx="1243013" cy="815976"/>
          </a:xfrm>
        </p:grpSpPr>
        <p:sp>
          <p:nvSpPr>
            <p:cNvPr id="7"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anchor="t" anchorCtr="0" compatLnSpc="1">
              <a:prstTxWarp prst="textNoShape">
                <a:avLst/>
              </a:prstTxWarp>
            </a:bodyPr>
            <a:lstStyle/>
            <a:p>
              <a:endParaRPr lang="da-DK"/>
            </a:p>
          </p:txBody>
        </p:sp>
        <p:sp>
          <p:nvSpPr>
            <p:cNvPr id="9"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3"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4"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5"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6"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7"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8"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9"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20"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21"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22"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23"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24"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25"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26"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27"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28"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29"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0"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1"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2"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3"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4"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5"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6"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7"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8"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9"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0"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1"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2"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3"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4"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5"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6"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7"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8"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9"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0"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1"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2"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3"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4"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5"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6"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7"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8"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9"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grpSp>
      <p:pic>
        <p:nvPicPr>
          <p:cNvPr id="62" name="Grafik 61" descr="Ein Bild, das Gras, Himmel, draußen, Outdoorobjekt enthält.&#10;&#10;Mit sehr hoher Zuverlässigkeit generierte Beschreibung">
            <a:extLst>
              <a:ext uri="{FF2B5EF4-FFF2-40B4-BE49-F238E27FC236}">
                <a16:creationId xmlns:a16="http://schemas.microsoft.com/office/drawing/2014/main" id="{67A00900-2D2B-433E-8CBB-79C2DF112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1" cy="6858379"/>
          </a:xfrm>
          <a:prstGeom prst="rect">
            <a:avLst/>
          </a:prstGeom>
        </p:spPr>
      </p:pic>
      <p:sp>
        <p:nvSpPr>
          <p:cNvPr id="6" name="Titel 5"/>
          <p:cNvSpPr>
            <a:spLocks noGrp="1"/>
          </p:cNvSpPr>
          <p:nvPr>
            <p:ph type="title"/>
          </p:nvPr>
        </p:nvSpPr>
        <p:spPr>
          <a:xfrm>
            <a:off x="2424641" y="2743971"/>
            <a:ext cx="7341129" cy="1036319"/>
          </a:xfrm>
        </p:spPr>
        <p:txBody>
          <a:bodyPr rtlCol="0"/>
          <a:lstStyle/>
          <a:p>
            <a:pPr rtl="0"/>
            <a:r>
              <a:rPr lang="da-DK" dirty="0"/>
              <a:t>Thank you for your attention</a:t>
            </a:r>
          </a:p>
        </p:txBody>
      </p:sp>
      <p:sp>
        <p:nvSpPr>
          <p:cNvPr id="8" name="Pladsholder til tekst 7"/>
          <p:cNvSpPr>
            <a:spLocks noGrp="1"/>
          </p:cNvSpPr>
          <p:nvPr>
            <p:ph type="body" sz="quarter" idx="12"/>
          </p:nvPr>
        </p:nvSpPr>
        <p:spPr>
          <a:xfrm>
            <a:off x="2424641" y="4005141"/>
            <a:ext cx="7341129" cy="412750"/>
          </a:xfrm>
        </p:spPr>
        <p:txBody>
          <a:bodyPr rtlCol="0"/>
          <a:lstStyle/>
          <a:p>
            <a:pPr rtl="0"/>
            <a:r>
              <a:rPr lang="da-DK" dirty="0"/>
              <a:t>Questions?</a:t>
            </a:r>
          </a:p>
        </p:txBody>
      </p:sp>
      <p:sp>
        <p:nvSpPr>
          <p:cNvPr id="65" name="Textfeld 64">
            <a:extLst>
              <a:ext uri="{FF2B5EF4-FFF2-40B4-BE49-F238E27FC236}">
                <a16:creationId xmlns:a16="http://schemas.microsoft.com/office/drawing/2014/main" id="{0885168E-EBB7-4790-9C4C-E17AE5576B94}"/>
              </a:ext>
            </a:extLst>
          </p:cNvPr>
          <p:cNvSpPr txBox="1"/>
          <p:nvPr/>
        </p:nvSpPr>
        <p:spPr>
          <a:xfrm>
            <a:off x="11352985" y="6229197"/>
            <a:ext cx="483327" cy="369332"/>
          </a:xfrm>
          <a:prstGeom prst="rect">
            <a:avLst/>
          </a:prstGeom>
          <a:solidFill>
            <a:schemeClr val="bg1"/>
          </a:solidFill>
        </p:spPr>
        <p:txBody>
          <a:bodyPr wrap="square" rtlCol="0">
            <a:spAutoFit/>
          </a:bodyPr>
          <a:lstStyle/>
          <a:p>
            <a:pPr algn="ctr"/>
            <a:r>
              <a:rPr lang="en-US" dirty="0"/>
              <a:t>[5]</a:t>
            </a:r>
          </a:p>
        </p:txBody>
      </p:sp>
    </p:spTree>
    <p:extLst>
      <p:ext uri="{BB962C8B-B14F-4D97-AF65-F5344CB8AC3E}">
        <p14:creationId xmlns:p14="http://schemas.microsoft.com/office/powerpoint/2010/main" val="2741192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15</a:t>
            </a:fld>
            <a:endParaRPr lang="en-US" dirty="0"/>
          </a:p>
        </p:txBody>
      </p:sp>
      <p:sp>
        <p:nvSpPr>
          <p:cNvPr id="3" name="Titel 2"/>
          <p:cNvSpPr>
            <a:spLocks noGrp="1"/>
          </p:cNvSpPr>
          <p:nvPr>
            <p:ph type="title"/>
          </p:nvPr>
        </p:nvSpPr>
        <p:spPr>
          <a:xfrm>
            <a:off x="587374" y="359273"/>
            <a:ext cx="11875898" cy="1621619"/>
          </a:xfrm>
        </p:spPr>
        <p:txBody>
          <a:bodyPr rtlCol="0"/>
          <a:lstStyle/>
          <a:p>
            <a:pPr rtl="0"/>
            <a:r>
              <a:rPr lang="en-GB" dirty="0"/>
              <a:t>References</a:t>
            </a:r>
            <a:endParaRPr lang="da-DK" dirty="0">
              <a:solidFill>
                <a:schemeClr val="accent4"/>
              </a:solidFill>
            </a:endParaRPr>
          </a:p>
        </p:txBody>
      </p:sp>
      <p:sp>
        <p:nvSpPr>
          <p:cNvPr id="7" name="Tekstfelt 3"/>
          <p:cNvSpPr txBox="1"/>
          <p:nvPr/>
        </p:nvSpPr>
        <p:spPr>
          <a:xfrm>
            <a:off x="212469" y="2401516"/>
            <a:ext cx="12510753" cy="3785652"/>
          </a:xfrm>
          <a:prstGeom prst="rect">
            <a:avLst/>
          </a:prstGeom>
          <a:noFill/>
        </p:spPr>
        <p:txBody>
          <a:bodyPr wrap="square" rtlCol="0">
            <a:spAutoFit/>
          </a:bodyPr>
          <a:lstStyle/>
          <a:p>
            <a:pPr marL="285750" indent="-285750">
              <a:buFont typeface="Wingdings" panose="05000000000000000000" pitchFamily="2" charset="2"/>
              <a:buChar char="Ø"/>
            </a:pPr>
            <a:r>
              <a:rPr lang="en-GB" sz="1600" spc="300" dirty="0">
                <a:sym typeface="Wingdings" panose="05000000000000000000" pitchFamily="2" charset="2"/>
              </a:rPr>
              <a:t>[1] </a:t>
            </a:r>
            <a:r>
              <a:rPr lang="en-GB" sz="1600" spc="300" dirty="0">
                <a:sym typeface="Wingdings" panose="05000000000000000000" pitchFamily="2" charset="2"/>
                <a:hlinkClick r:id="rId3"/>
              </a:rPr>
              <a:t>http://www.safegardgroup.com/blog/2017/07/27/solar-panel-disposal</a:t>
            </a:r>
            <a:endParaRPr lang="en-GB" sz="1600" spc="300" dirty="0">
              <a:sym typeface="Wingdings" panose="05000000000000000000" pitchFamily="2" charset="2"/>
            </a:endParaRPr>
          </a:p>
          <a:p>
            <a:pPr marL="285750" indent="-285750">
              <a:buFont typeface="Wingdings" panose="05000000000000000000" pitchFamily="2" charset="2"/>
              <a:buChar char="Ø"/>
            </a:pPr>
            <a:endParaRPr lang="en-GB" sz="1600" spc="300" dirty="0">
              <a:sym typeface="Wingdings" panose="05000000000000000000" pitchFamily="2" charset="2"/>
            </a:endParaRPr>
          </a:p>
          <a:p>
            <a:pPr marL="285750" indent="-285750">
              <a:buFont typeface="Wingdings" panose="05000000000000000000" pitchFamily="2" charset="2"/>
              <a:buChar char="Ø"/>
            </a:pPr>
            <a:r>
              <a:rPr lang="en-GB" sz="1600" spc="300" dirty="0">
                <a:sym typeface="Wingdings" panose="05000000000000000000" pitchFamily="2" charset="2"/>
              </a:rPr>
              <a:t>[2] </a:t>
            </a:r>
            <a:r>
              <a:rPr lang="en-GB" sz="1600" spc="300" dirty="0">
                <a:sym typeface="Wingdings" panose="05000000000000000000" pitchFamily="2" charset="2"/>
                <a:hlinkClick r:id="rId4"/>
              </a:rPr>
              <a:t>https://www.dgem.nl/nl/zonne-energie/opbrengstvariabelen-zonnepanelen</a:t>
            </a:r>
            <a:endParaRPr lang="en-GB" sz="1600" spc="300" dirty="0">
              <a:sym typeface="Wingdings" panose="05000000000000000000" pitchFamily="2" charset="2"/>
            </a:endParaRPr>
          </a:p>
          <a:p>
            <a:pPr marL="285750" indent="-285750">
              <a:buFont typeface="Wingdings" panose="05000000000000000000" pitchFamily="2" charset="2"/>
              <a:buChar char="Ø"/>
            </a:pPr>
            <a:endParaRPr lang="en-GB" sz="1600" spc="300" dirty="0">
              <a:sym typeface="Wingdings" panose="05000000000000000000" pitchFamily="2" charset="2"/>
            </a:endParaRPr>
          </a:p>
          <a:p>
            <a:pPr marL="285750" indent="-285750">
              <a:buFont typeface="Wingdings" panose="05000000000000000000" pitchFamily="2" charset="2"/>
              <a:buChar char="Ø"/>
            </a:pPr>
            <a:r>
              <a:rPr lang="en-GB" sz="1600" spc="300" dirty="0">
                <a:sym typeface="Wingdings" panose="05000000000000000000" pitchFamily="2" charset="2"/>
              </a:rPr>
              <a:t>[3] </a:t>
            </a:r>
            <a:r>
              <a:rPr lang="en-US" sz="1600" spc="300" dirty="0">
                <a:hlinkClick r:id="rId5"/>
              </a:rPr>
              <a:t>http://www.alternative-energy-tutorials.com/energy-articles/solar-cell-i-v-characteristic.html</a:t>
            </a:r>
            <a:endParaRPr lang="en-US" sz="1600" spc="300" dirty="0"/>
          </a:p>
          <a:p>
            <a:pPr marL="285750" indent="-285750">
              <a:buFont typeface="Wingdings" panose="05000000000000000000" pitchFamily="2" charset="2"/>
              <a:buChar char="Ø"/>
            </a:pPr>
            <a:endParaRPr lang="en-US" sz="1600" spc="300" dirty="0"/>
          </a:p>
          <a:p>
            <a:pPr marL="285750" indent="-285750">
              <a:buFont typeface="Wingdings" panose="05000000000000000000" pitchFamily="2" charset="2"/>
              <a:buChar char="Ø"/>
            </a:pPr>
            <a:r>
              <a:rPr lang="en-GB" sz="1600" spc="300" dirty="0">
                <a:sym typeface="Wingdings" panose="05000000000000000000" pitchFamily="2" charset="2"/>
              </a:rPr>
              <a:t>[4] MOSFET Gate Drive Circuit, Toshiba, 2018</a:t>
            </a:r>
          </a:p>
          <a:p>
            <a:pPr marL="285750" indent="-285750">
              <a:buFont typeface="Wingdings" panose="05000000000000000000" pitchFamily="2" charset="2"/>
              <a:buChar char="Ø"/>
            </a:pPr>
            <a:endParaRPr lang="en-GB" sz="1600" spc="300" dirty="0">
              <a:sym typeface="Wingdings" panose="05000000000000000000" pitchFamily="2" charset="2"/>
            </a:endParaRPr>
          </a:p>
          <a:p>
            <a:pPr marL="285750" indent="-285750">
              <a:buFont typeface="Wingdings" panose="05000000000000000000" pitchFamily="2" charset="2"/>
              <a:buChar char="Ø"/>
            </a:pPr>
            <a:r>
              <a:rPr lang="en-GB" sz="1600" spc="300" dirty="0">
                <a:sym typeface="Wingdings" panose="05000000000000000000" pitchFamily="2" charset="2"/>
              </a:rPr>
              <a:t>[5] </a:t>
            </a:r>
            <a:r>
              <a:rPr lang="en-GB" sz="1600" spc="300" dirty="0">
                <a:sym typeface="Wingdings" panose="05000000000000000000" pitchFamily="2" charset="2"/>
                <a:hlinkClick r:id="rId6"/>
              </a:rPr>
              <a:t>https://www.thermofisher.com/blog/mining/mining-metals-for-a-renewable-energy-future/</a:t>
            </a:r>
            <a:endParaRPr lang="en-GB" sz="1600" spc="300" dirty="0">
              <a:sym typeface="Wingdings" panose="05000000000000000000" pitchFamily="2" charset="2"/>
            </a:endParaRPr>
          </a:p>
          <a:p>
            <a:pPr marL="285750" indent="-285750">
              <a:buFont typeface="Wingdings" panose="05000000000000000000" pitchFamily="2" charset="2"/>
              <a:buChar char="Ø"/>
            </a:pPr>
            <a:endParaRPr lang="en-GB" sz="1600" spc="300" dirty="0">
              <a:sym typeface="Wingdings" panose="05000000000000000000" pitchFamily="2" charset="2"/>
            </a:endParaRPr>
          </a:p>
          <a:p>
            <a:pPr marL="285750" indent="-285750">
              <a:buFont typeface="Wingdings" panose="05000000000000000000" pitchFamily="2" charset="2"/>
              <a:buChar char="Ø"/>
            </a:pPr>
            <a:endParaRPr lang="en-GB" sz="1600" spc="300" dirty="0">
              <a:sym typeface="Wingdings" panose="05000000000000000000" pitchFamily="2" charset="2"/>
            </a:endParaRPr>
          </a:p>
          <a:p>
            <a:pPr marL="285750" indent="-285750">
              <a:buFont typeface="Wingdings" panose="05000000000000000000" pitchFamily="2" charset="2"/>
              <a:buChar char="Ø"/>
            </a:pPr>
            <a:endParaRPr lang="en-GB" sz="1600" spc="300" dirty="0">
              <a:sym typeface="Wingdings" panose="05000000000000000000" pitchFamily="2" charset="2"/>
            </a:endParaRPr>
          </a:p>
          <a:p>
            <a:pPr marL="342900" indent="-342900" rtl="0">
              <a:buFont typeface="Wingdings" panose="05000000000000000000" pitchFamily="2" charset="2"/>
              <a:buChar char="Ø"/>
            </a:pPr>
            <a:endParaRPr lang="en-GB" sz="1600" spc="300" dirty="0"/>
          </a:p>
          <a:p>
            <a:pPr marL="342900" indent="-342900" rtl="0">
              <a:buFont typeface="Wingdings" panose="05000000000000000000" pitchFamily="2" charset="2"/>
              <a:buChar char="Ø"/>
            </a:pPr>
            <a:endParaRPr lang="en-GB" sz="1600" spc="300" dirty="0"/>
          </a:p>
        </p:txBody>
      </p:sp>
    </p:spTree>
    <p:extLst>
      <p:ext uri="{BB962C8B-B14F-4D97-AF65-F5344CB8AC3E}">
        <p14:creationId xmlns:p14="http://schemas.microsoft.com/office/powerpoint/2010/main" val="2428639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2</a:t>
            </a:fld>
            <a:endParaRPr lang="en-US" dirty="0"/>
          </a:p>
        </p:txBody>
      </p:sp>
      <p:sp>
        <p:nvSpPr>
          <p:cNvPr id="6" name="Titel 5"/>
          <p:cNvSpPr>
            <a:spLocks noGrp="1"/>
          </p:cNvSpPr>
          <p:nvPr>
            <p:ph type="title"/>
          </p:nvPr>
        </p:nvSpPr>
        <p:spPr/>
        <p:txBody>
          <a:bodyPr rtlCol="0"/>
          <a:lstStyle/>
          <a:p>
            <a:pPr rtl="0"/>
            <a:r>
              <a:rPr lang="en-GB"/>
              <a:t>CONTENT</a:t>
            </a:r>
            <a:endParaRPr lang="da-DK" dirty="0"/>
          </a:p>
        </p:txBody>
      </p:sp>
      <p:sp>
        <p:nvSpPr>
          <p:cNvPr id="7" name="Pladsholder til tekst 6"/>
          <p:cNvSpPr>
            <a:spLocks noGrp="1"/>
          </p:cNvSpPr>
          <p:nvPr>
            <p:ph type="body" sz="quarter" idx="12"/>
          </p:nvPr>
        </p:nvSpPr>
        <p:spPr>
          <a:xfrm>
            <a:off x="814647" y="1629295"/>
            <a:ext cx="4227254" cy="5004261"/>
          </a:xfrm>
        </p:spPr>
        <p:txBody>
          <a:bodyPr rtlCol="0">
            <a:normAutofit/>
          </a:bodyPr>
          <a:lstStyle/>
          <a:p>
            <a:pPr rtl="0"/>
            <a:r>
              <a:rPr lang="en-GB" dirty="0"/>
              <a:t>INTRODUCTION</a:t>
            </a:r>
          </a:p>
          <a:p>
            <a:pPr rtl="0"/>
            <a:endParaRPr lang="en-GB" dirty="0"/>
          </a:p>
          <a:p>
            <a:pPr rtl="0"/>
            <a:r>
              <a:rPr lang="en-GB" dirty="0"/>
              <a:t>CONVERTER DESIGN</a:t>
            </a:r>
          </a:p>
          <a:p>
            <a:pPr rtl="0"/>
            <a:endParaRPr lang="en-GB" dirty="0"/>
          </a:p>
          <a:p>
            <a:pPr rtl="0"/>
            <a:r>
              <a:rPr lang="en-GB" dirty="0"/>
              <a:t>MPPT ALGORITHM</a:t>
            </a:r>
          </a:p>
          <a:p>
            <a:pPr rtl="0"/>
            <a:endParaRPr lang="en-GB" dirty="0"/>
          </a:p>
          <a:p>
            <a:pPr rtl="0"/>
            <a:r>
              <a:rPr lang="en-GB" dirty="0"/>
              <a:t>TESTS RESULTS</a:t>
            </a:r>
          </a:p>
          <a:p>
            <a:pPr rtl="0"/>
            <a:endParaRPr lang="en-GB" dirty="0"/>
          </a:p>
          <a:p>
            <a:pPr rtl="0"/>
            <a:r>
              <a:rPr lang="en-GB" dirty="0"/>
              <a:t>DISCUSSION</a:t>
            </a:r>
          </a:p>
          <a:p>
            <a:pPr rtl="0"/>
            <a:endParaRPr lang="en-GB" dirty="0"/>
          </a:p>
          <a:p>
            <a:pPr rtl="0"/>
            <a:r>
              <a:rPr lang="en-GB" dirty="0"/>
              <a:t>CONCLUSION</a:t>
            </a:r>
          </a:p>
        </p:txBody>
      </p:sp>
      <p:pic>
        <p:nvPicPr>
          <p:cNvPr id="8" name="Pladsholder til billede 7"/>
          <p:cNvPicPr>
            <a:picLocks noGrp="1" noChangeAspect="1"/>
          </p:cNvPicPr>
          <p:nvPr>
            <p:ph type="pic" sz="quarter" idx="11"/>
          </p:nvPr>
        </p:nvPicPr>
        <p:blipFill rotWithShape="1">
          <a:blip r:embed="rId3" cstate="print">
            <a:extLst>
              <a:ext uri="{28A0092B-C50C-407E-A947-70E740481C1C}">
                <a14:useLocalDpi xmlns:a14="http://schemas.microsoft.com/office/drawing/2010/main" val="0"/>
              </a:ext>
            </a:extLst>
          </a:blip>
          <a:srcRect l="28907" r="3919"/>
          <a:stretch/>
        </p:blipFill>
        <p:spPr/>
      </p:pic>
    </p:spTree>
    <p:extLst>
      <p:ext uri="{BB962C8B-B14F-4D97-AF65-F5344CB8AC3E}">
        <p14:creationId xmlns:p14="http://schemas.microsoft.com/office/powerpoint/2010/main" val="2579694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ladsholder til billede 12">
            <a:extLst>
              <a:ext uri="{FF2B5EF4-FFF2-40B4-BE49-F238E27FC236}">
                <a16:creationId xmlns:a16="http://schemas.microsoft.com/office/drawing/2014/main" id="{74FE6D9D-83F1-4A05-9874-7A2B132E1653}"/>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0" y="-135699"/>
            <a:ext cx="12192000" cy="7309104"/>
          </a:xfrm>
        </p:spPr>
      </p:pic>
      <p:sp>
        <p:nvSpPr>
          <p:cNvPr id="2" name="Titel 1"/>
          <p:cNvSpPr>
            <a:spLocks noGrp="1"/>
          </p:cNvSpPr>
          <p:nvPr>
            <p:ph type="title"/>
          </p:nvPr>
        </p:nvSpPr>
        <p:spPr/>
        <p:txBody>
          <a:bodyPr tIns="0" rtlCol="0" anchor="ctr" anchorCtr="0"/>
          <a:lstStyle/>
          <a:p>
            <a:pPr rtl="0"/>
            <a:r>
              <a:rPr lang="en-GB" dirty="0"/>
              <a:t>Control of the induction machine</a:t>
            </a:r>
            <a:endParaRPr lang="da-DK" dirty="0"/>
          </a:p>
        </p:txBody>
      </p:sp>
    </p:spTree>
    <p:extLst>
      <p:ext uri="{BB962C8B-B14F-4D97-AF65-F5344CB8AC3E}">
        <p14:creationId xmlns:p14="http://schemas.microsoft.com/office/powerpoint/2010/main" val="501190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4</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Field Oriented Control (FOC)</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4" name="Imagen 3">
            <a:extLst>
              <a:ext uri="{FF2B5EF4-FFF2-40B4-BE49-F238E27FC236}">
                <a16:creationId xmlns:a16="http://schemas.microsoft.com/office/drawing/2014/main" id="{73A36361-F3FF-43EE-A68F-35CCFB22881C}"/>
              </a:ext>
            </a:extLst>
          </p:cNvPr>
          <p:cNvPicPr>
            <a:picLocks noChangeAspect="1"/>
          </p:cNvPicPr>
          <p:nvPr/>
        </p:nvPicPr>
        <p:blipFill>
          <a:blip r:embed="rId3"/>
          <a:stretch>
            <a:fillRect/>
          </a:stretch>
        </p:blipFill>
        <p:spPr>
          <a:xfrm>
            <a:off x="495797" y="1491799"/>
            <a:ext cx="10265229" cy="4995911"/>
          </a:xfrm>
          <a:prstGeom prst="rect">
            <a:avLst/>
          </a:prstGeom>
        </p:spPr>
      </p:pic>
    </p:spTree>
    <p:extLst>
      <p:ext uri="{BB962C8B-B14F-4D97-AF65-F5344CB8AC3E}">
        <p14:creationId xmlns:p14="http://schemas.microsoft.com/office/powerpoint/2010/main" val="40189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5</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err="1"/>
              <a:t>Space</a:t>
            </a:r>
            <a:r>
              <a:rPr lang="es-ES" dirty="0"/>
              <a:t> Vector </a:t>
            </a:r>
            <a:r>
              <a:rPr lang="es-ES" dirty="0" err="1"/>
              <a:t>Modulation</a:t>
            </a:r>
            <a:r>
              <a:rPr lang="es-ES" dirty="0"/>
              <a:t> PWM</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5" name="Imagen 4">
            <a:extLst>
              <a:ext uri="{FF2B5EF4-FFF2-40B4-BE49-F238E27FC236}">
                <a16:creationId xmlns:a16="http://schemas.microsoft.com/office/drawing/2014/main" id="{052E8606-3A1D-4085-AD57-30E1815BB9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068" y="2135816"/>
            <a:ext cx="6053877" cy="3587415"/>
          </a:xfrm>
          <a:prstGeom prst="rect">
            <a:avLst/>
          </a:prstGeom>
        </p:spPr>
      </p:pic>
      <mc:AlternateContent xmlns:mc="http://schemas.openxmlformats.org/markup-compatibility/2006">
        <mc:Choice xmlns:a14="http://schemas.microsoft.com/office/drawing/2010/main" Requires="a14">
          <p:sp>
            <p:nvSpPr>
              <p:cNvPr id="10" name="Tekstfelt 4">
                <a:extLst>
                  <a:ext uri="{FF2B5EF4-FFF2-40B4-BE49-F238E27FC236}">
                    <a16:creationId xmlns:a16="http://schemas.microsoft.com/office/drawing/2014/main" id="{059E977A-AC93-493A-AD9C-64A079F43EA2}"/>
                  </a:ext>
                </a:extLst>
              </p:cNvPr>
              <p:cNvSpPr txBox="1"/>
              <p:nvPr/>
            </p:nvSpPr>
            <p:spPr>
              <a:xfrm>
                <a:off x="439145" y="1236478"/>
                <a:ext cx="5351923" cy="5262979"/>
              </a:xfrm>
              <a:prstGeom prst="rect">
                <a:avLst/>
              </a:prstGeom>
              <a:noFill/>
            </p:spPr>
            <p:txBody>
              <a:bodyPr wrap="square" rtlCol="0">
                <a:spAutoFit/>
              </a:bodyPr>
              <a:lstStyle/>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v"/>
                </a:pPr>
                <a:r>
                  <a:rPr lang="en-GB" sz="2000" b="1" spc="300" dirty="0"/>
                  <a:t> Why SVPWM?</a:t>
                </a:r>
              </a:p>
              <a:p>
                <a:endParaRPr lang="en-GB" sz="2800" spc="300" dirty="0"/>
              </a:p>
              <a:p>
                <a:pPr marL="285750" indent="-285750" rtl="0">
                  <a:buFont typeface="Wingdings" panose="05000000000000000000" pitchFamily="2" charset="2"/>
                  <a:buChar char="Ø"/>
                </a:pPr>
                <a:r>
                  <a:rPr lang="en-GB" sz="2000" spc="300" dirty="0"/>
                  <a:t>Better performance than SPWM</a:t>
                </a:r>
              </a:p>
              <a:p>
                <a:pPr rtl="0"/>
                <a:endParaRPr lang="en-GB" sz="2000" spc="300" dirty="0"/>
              </a:p>
              <a:p>
                <a:pPr marL="285750" indent="-285750" rtl="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Output voltage can be increased up to 15% </a:t>
                </a:r>
                <a:r>
                  <a:rPr lang="en-GB" sz="2000" spc="300" dirty="0">
                    <a:sym typeface="Wingdings" panose="05000000000000000000" pitchFamily="2" charset="2"/>
                  </a:rPr>
                  <a:t> Better use of </a:t>
                </a:r>
                <a14:m>
                  <m:oMath xmlns:m="http://schemas.openxmlformats.org/officeDocument/2006/math">
                    <m:sSub>
                      <m:sSubPr>
                        <m:ctrlPr>
                          <a:rPr lang="en-GB" sz="2000" i="1" spc="300">
                            <a:latin typeface="Cambria Math" panose="02040503050406030204" pitchFamily="18" charset="0"/>
                            <a:sym typeface="Wingdings" panose="05000000000000000000" pitchFamily="2" charset="2"/>
                          </a:rPr>
                        </m:ctrlPr>
                      </m:sSubPr>
                      <m:e>
                        <m:r>
                          <a:rPr lang="es-ES" sz="2000" i="1" spc="300">
                            <a:latin typeface="Cambria Math" panose="02040503050406030204" pitchFamily="18" charset="0"/>
                            <a:sym typeface="Wingdings" panose="05000000000000000000" pitchFamily="2" charset="2"/>
                          </a:rPr>
                          <m:t>𝑉</m:t>
                        </m:r>
                      </m:e>
                      <m:sub>
                        <m:r>
                          <a:rPr lang="es-ES" sz="2000" i="1" spc="300">
                            <a:latin typeface="Cambria Math" panose="02040503050406030204" pitchFamily="18" charset="0"/>
                            <a:sym typeface="Wingdings" panose="05000000000000000000" pitchFamily="2" charset="2"/>
                          </a:rPr>
                          <m:t>𝐷𝐶</m:t>
                        </m:r>
                      </m:sub>
                    </m:sSub>
                  </m:oMath>
                </a14:m>
                <a:endParaRPr lang="en-GB" sz="2000" spc="300" dirty="0"/>
              </a:p>
              <a:p>
                <a:pPr rtl="0"/>
                <a:endParaRPr lang="en-GB" sz="2000" spc="300" dirty="0"/>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r>
                  <a:rPr lang="en-GB" sz="2000" spc="300" dirty="0"/>
                  <a:t>Lower THD </a:t>
                </a:r>
                <a:r>
                  <a:rPr lang="en-GB" sz="2000" spc="300" dirty="0">
                    <a:sym typeface="Wingdings" panose="05000000000000000000" pitchFamily="2" charset="2"/>
                  </a:rPr>
                  <a:t> higher efficiency</a:t>
                </a:r>
                <a:endParaRPr lang="en-GB" sz="2000" spc="300" dirty="0"/>
              </a:p>
              <a:p>
                <a:pPr rtl="0"/>
                <a:endParaRPr lang="en-GB" sz="2000" spc="300" dirty="0"/>
              </a:p>
              <a:p>
                <a:pPr rtl="0"/>
                <a:endParaRPr lang="en-GB" sz="2000" spc="300" dirty="0"/>
              </a:p>
              <a:p>
                <a:pPr marL="285750" indent="-285750" rtl="0">
                  <a:buFont typeface="Wingdings" panose="05000000000000000000" pitchFamily="2" charset="2"/>
                  <a:buChar char="Ø"/>
                </a:pPr>
                <a:r>
                  <a:rPr lang="en-GB" sz="2000" spc="300" dirty="0"/>
                  <a:t>Flexibility to be implemented digitally </a:t>
                </a:r>
                <a:r>
                  <a:rPr lang="en-GB" sz="2000" spc="300" dirty="0">
                    <a:sym typeface="Wingdings" panose="05000000000000000000" pitchFamily="2" charset="2"/>
                  </a:rPr>
                  <a:t> DSP</a:t>
                </a:r>
                <a:endParaRPr lang="en-GB" sz="2000" spc="300" dirty="0"/>
              </a:p>
              <a:p>
                <a:pPr marL="285750" indent="-285750" rtl="0">
                  <a:buFont typeface="Wingdings" panose="05000000000000000000" pitchFamily="2" charset="2"/>
                  <a:buChar char="Ø"/>
                </a:pPr>
                <a:endParaRPr lang="en-GB" sz="1600" spc="300" dirty="0"/>
              </a:p>
              <a:p>
                <a:pPr rtl="0"/>
                <a:endParaRPr lang="en-GB" sz="1600" spc="300" dirty="0"/>
              </a:p>
            </p:txBody>
          </p:sp>
        </mc:Choice>
        <mc:Fallback>
          <p:sp>
            <p:nvSpPr>
              <p:cNvPr id="10" name="Tekstfelt 4">
                <a:extLst>
                  <a:ext uri="{FF2B5EF4-FFF2-40B4-BE49-F238E27FC236}">
                    <a16:creationId xmlns:a16="http://schemas.microsoft.com/office/drawing/2014/main" id="{059E977A-AC93-493A-AD9C-64A079F43EA2}"/>
                  </a:ext>
                </a:extLst>
              </p:cNvPr>
              <p:cNvSpPr txBox="1">
                <a:spLocks noRot="1" noChangeAspect="1" noMove="1" noResize="1" noEditPoints="1" noAdjustHandles="1" noChangeArrowheads="1" noChangeShapeType="1" noTextEdit="1"/>
              </p:cNvSpPr>
              <p:nvPr/>
            </p:nvSpPr>
            <p:spPr>
              <a:xfrm>
                <a:off x="439145" y="1236478"/>
                <a:ext cx="5351923" cy="5262979"/>
              </a:xfrm>
              <a:prstGeom prst="rect">
                <a:avLst/>
              </a:prstGeom>
              <a:blipFill>
                <a:blip r:embed="rId4"/>
                <a:stretch>
                  <a:fillRect l="-1025" r="-2392"/>
                </a:stretch>
              </a:blipFill>
            </p:spPr>
            <p:txBody>
              <a:bodyPr/>
              <a:lstStyle/>
              <a:p>
                <a:r>
                  <a:rPr lang="en-US">
                    <a:noFill/>
                  </a:rPr>
                  <a:t> </a:t>
                </a:r>
              </a:p>
            </p:txBody>
          </p:sp>
        </mc:Fallback>
      </mc:AlternateContent>
    </p:spTree>
    <p:extLst>
      <p:ext uri="{BB962C8B-B14F-4D97-AF65-F5344CB8AC3E}">
        <p14:creationId xmlns:p14="http://schemas.microsoft.com/office/powerpoint/2010/main" val="1600304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6</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Rotor flux oriented control</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6" name="Imagen 5">
            <a:extLst>
              <a:ext uri="{FF2B5EF4-FFF2-40B4-BE49-F238E27FC236}">
                <a16:creationId xmlns:a16="http://schemas.microsoft.com/office/drawing/2014/main" id="{D765B359-213D-4D76-B892-D20BEEC34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488" y="1689922"/>
            <a:ext cx="4962261" cy="3686750"/>
          </a:xfrm>
          <a:prstGeom prst="rect">
            <a:avLst/>
          </a:prstGeom>
        </p:spPr>
      </p:pic>
      <mc:AlternateContent xmlns:mc="http://schemas.openxmlformats.org/markup-compatibility/2006">
        <mc:Choice xmlns:a14="http://schemas.microsoft.com/office/drawing/2010/main" Requires="a14">
          <p:sp>
            <p:nvSpPr>
              <p:cNvPr id="7" name="CuadroTexto 6">
                <a:extLst>
                  <a:ext uri="{FF2B5EF4-FFF2-40B4-BE49-F238E27FC236}">
                    <a16:creationId xmlns:a16="http://schemas.microsoft.com/office/drawing/2014/main" id="{7B0DE543-9ED6-442B-955F-D2A203752C69}"/>
                  </a:ext>
                </a:extLst>
              </p:cNvPr>
              <p:cNvSpPr txBox="1"/>
              <p:nvPr/>
            </p:nvSpPr>
            <p:spPr>
              <a:xfrm>
                <a:off x="1727692" y="1616104"/>
                <a:ext cx="3992631" cy="5761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s-ES" sz="2000" b="0" i="1" smtClean="0">
                              <a:latin typeface="Cambria Math" panose="02040503050406030204" pitchFamily="18" charset="0"/>
                            </a:rPr>
                            <m:t>𝑇</m:t>
                          </m:r>
                        </m:e>
                        <m:sub>
                          <m:r>
                            <a:rPr lang="es-ES" sz="2000" b="0" i="1" smtClean="0">
                              <a:latin typeface="Cambria Math" panose="02040503050406030204" pitchFamily="18" charset="0"/>
                            </a:rPr>
                            <m:t>𝑒</m:t>
                          </m:r>
                        </m:sub>
                      </m:sSub>
                      <m:r>
                        <a:rPr lang="es-ES" sz="2000" b="0" i="1" smtClean="0">
                          <a:latin typeface="Cambria Math" panose="02040503050406030204" pitchFamily="18" charset="0"/>
                        </a:rPr>
                        <m:t>= </m:t>
                      </m:r>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3</m:t>
                          </m:r>
                        </m:num>
                        <m:den>
                          <m:r>
                            <a:rPr lang="es-ES" sz="2000" b="0" i="1" smtClean="0">
                              <a:latin typeface="Cambria Math" panose="02040503050406030204" pitchFamily="18" charset="0"/>
                            </a:rPr>
                            <m:t>2</m:t>
                          </m:r>
                        </m:den>
                      </m:f>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𝑝</m:t>
                      </m:r>
                      <m:r>
                        <a:rPr lang="es-ES" sz="2000" i="1">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𝐿</m:t>
                          </m:r>
                        </m:e>
                        <m:sub>
                          <m:r>
                            <a:rPr lang="es-ES" sz="2000" b="0" i="1" smtClean="0">
                              <a:latin typeface="Cambria Math" panose="02040503050406030204" pitchFamily="18" charset="0"/>
                              <a:ea typeface="Cambria Math" panose="02040503050406030204" pitchFamily="18" charset="0"/>
                            </a:rPr>
                            <m:t>𝑚</m:t>
                          </m:r>
                        </m:sub>
                      </m:sSub>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𝑞𝑠</m:t>
                          </m:r>
                        </m:sub>
                      </m:sSub>
                      <m:sSub>
                        <m:sSubPr>
                          <m:ctrlPr>
                            <a:rPr lang="es-ES" sz="2000" b="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𝑑𝑟</m:t>
                          </m:r>
                        </m:sub>
                      </m:sSub>
                      <m:r>
                        <a:rPr lang="es-ES" sz="2000" b="0" i="1" smtClean="0">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𝑑</m:t>
                          </m:r>
                          <m:r>
                            <a:rPr lang="es-ES" sz="2000" i="1">
                              <a:latin typeface="Cambria Math" panose="02040503050406030204" pitchFamily="18" charset="0"/>
                              <a:ea typeface="Cambria Math" panose="02040503050406030204" pitchFamily="18" charset="0"/>
                            </a:rPr>
                            <m:t>𝑠</m:t>
                          </m:r>
                        </m:sub>
                      </m:sSub>
                      <m:r>
                        <a:rPr lang="es-ES" sz="2000" i="1">
                          <a:latin typeface="Cambria Math" panose="02040503050406030204" pitchFamily="18" charset="0"/>
                          <a:ea typeface="Cambria Math" panose="02040503050406030204" pitchFamily="18" charset="0"/>
                        </a:rPr>
                        <m:t>∙</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𝑞</m:t>
                          </m:r>
                          <m:r>
                            <a:rPr lang="es-ES" sz="2000" i="1">
                              <a:latin typeface="Cambria Math" panose="02040503050406030204" pitchFamily="18" charset="0"/>
                              <a:ea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 name="CuadroTexto 6">
                <a:extLst>
                  <a:ext uri="{FF2B5EF4-FFF2-40B4-BE49-F238E27FC236}">
                    <a16:creationId xmlns:a16="http://schemas.microsoft.com/office/drawing/2014/main" id="{7B0DE543-9ED6-442B-955F-D2A203752C69}"/>
                  </a:ext>
                </a:extLst>
              </p:cNvPr>
              <p:cNvSpPr txBox="1">
                <a:spLocks noRot="1" noChangeAspect="1" noMove="1" noResize="1" noEditPoints="1" noAdjustHandles="1" noChangeArrowheads="1" noChangeShapeType="1" noTextEdit="1"/>
              </p:cNvSpPr>
              <p:nvPr/>
            </p:nvSpPr>
            <p:spPr>
              <a:xfrm>
                <a:off x="1727692" y="1616104"/>
                <a:ext cx="3992631" cy="57618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CuadroTexto 12">
                <a:extLst>
                  <a:ext uri="{FF2B5EF4-FFF2-40B4-BE49-F238E27FC236}">
                    <a16:creationId xmlns:a16="http://schemas.microsoft.com/office/drawing/2014/main" id="{586B11F5-446F-4E69-A746-C22541EBF7EE}"/>
                  </a:ext>
                </a:extLst>
              </p:cNvPr>
              <p:cNvSpPr txBox="1"/>
              <p:nvPr/>
            </p:nvSpPr>
            <p:spPr>
              <a:xfrm>
                <a:off x="1627728" y="4768199"/>
                <a:ext cx="4362156" cy="568297"/>
              </a:xfrm>
              <a:prstGeom prst="rect">
                <a:avLst/>
              </a:prstGeom>
              <a:noFill/>
            </p:spPr>
            <p:txBody>
              <a:bodyPr wrap="none" lIns="0" tIns="0" rIns="0" bIns="0"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s-ES" sz="2400" b="0" i="1" smtClean="0">
                            <a:latin typeface="Cambria Math" panose="02040503050406030204" pitchFamily="18" charset="0"/>
                          </a:rPr>
                          <m:t>𝑇</m:t>
                        </m:r>
                      </m:e>
                      <m:sub>
                        <m:r>
                          <a:rPr lang="es-ES" sz="2400" b="0" i="1" smtClean="0">
                            <a:latin typeface="Cambria Math" panose="02040503050406030204" pitchFamily="18" charset="0"/>
                          </a:rPr>
                          <m:t>𝑒</m:t>
                        </m:r>
                      </m:sub>
                    </m:sSub>
                    <m:r>
                      <a:rPr lang="es-ES" sz="2400" b="0" i="1" smtClean="0">
                        <a:latin typeface="Cambria Math" panose="02040503050406030204" pitchFamily="18" charset="0"/>
                      </a:rPr>
                      <m:t>= </m:t>
                    </m:r>
                    <m:f>
                      <m:fPr>
                        <m:ctrlPr>
                          <a:rPr lang="es-ES" sz="2400" b="0" i="1" smtClean="0">
                            <a:latin typeface="Cambria Math" panose="02040503050406030204" pitchFamily="18" charset="0"/>
                          </a:rPr>
                        </m:ctrlPr>
                      </m:fPr>
                      <m:num>
                        <m:r>
                          <a:rPr lang="es-ES" sz="2400" b="0" i="1" smtClean="0">
                            <a:latin typeface="Cambria Math" panose="02040503050406030204" pitchFamily="18" charset="0"/>
                          </a:rPr>
                          <m:t>3</m:t>
                        </m:r>
                      </m:num>
                      <m:den>
                        <m:r>
                          <a:rPr lang="es-ES" sz="2400" b="0" i="1" smtClean="0">
                            <a:latin typeface="Cambria Math" panose="02040503050406030204" pitchFamily="18" charset="0"/>
                          </a:rPr>
                          <m:t>2</m:t>
                        </m:r>
                      </m:den>
                    </m:f>
                    <m:r>
                      <a:rPr lang="es-ES" sz="2400" i="1">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𝑝</m:t>
                    </m:r>
                    <m:r>
                      <a:rPr lang="es-ES" sz="2400" i="1">
                        <a:latin typeface="Cambria Math" panose="02040503050406030204" pitchFamily="18" charset="0"/>
                        <a:ea typeface="Cambria Math" panose="02040503050406030204" pitchFamily="18" charset="0"/>
                      </a:rPr>
                      <m:t>∙</m:t>
                    </m:r>
                    <m:f>
                      <m:fPr>
                        <m:ctrlPr>
                          <a:rPr lang="en-US" sz="2400" i="1" dirty="0" smtClean="0">
                            <a:latin typeface="Cambria Math" panose="02040503050406030204" pitchFamily="18" charset="0"/>
                          </a:rPr>
                        </m:ctrlPr>
                      </m:fPr>
                      <m:num>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𝐿</m:t>
                            </m:r>
                          </m:e>
                          <m:sub>
                            <m:r>
                              <a:rPr lang="es-ES" sz="2400" i="1">
                                <a:latin typeface="Cambria Math" panose="02040503050406030204" pitchFamily="18" charset="0"/>
                                <a:ea typeface="Cambria Math" panose="02040503050406030204" pitchFamily="18" charset="0"/>
                              </a:rPr>
                              <m:t>𝑚</m:t>
                            </m:r>
                          </m:sub>
                        </m:sSub>
                      </m:num>
                      <m:den>
                        <m:sSub>
                          <m:sSubPr>
                            <m:ctrlPr>
                              <a:rPr lang="es-ES" sz="2400" i="1" smtClean="0">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𝐿</m:t>
                            </m:r>
                          </m:e>
                          <m:sub>
                            <m:r>
                              <a:rPr lang="es-ES" sz="2400" b="0" i="1" smtClean="0">
                                <a:latin typeface="Cambria Math" panose="02040503050406030204" pitchFamily="18" charset="0"/>
                                <a:ea typeface="Cambria Math" panose="02040503050406030204" pitchFamily="18" charset="0"/>
                              </a:rPr>
                              <m:t>𝑟</m:t>
                            </m:r>
                          </m:sub>
                        </m:sSub>
                      </m:den>
                    </m:f>
                    <m:r>
                      <a:rPr lang="es-ES" sz="2400" b="0" i="1" smtClean="0">
                        <a:latin typeface="Cambria Math" panose="02040503050406030204" pitchFamily="18" charset="0"/>
                        <a:ea typeface="Cambria Math" panose="02040503050406030204" pitchFamily="18" charset="0"/>
                      </a:rPr>
                      <m:t>∙ </m:t>
                    </m:r>
                    <m:sSub>
                      <m:sSubPr>
                        <m:ctrlPr>
                          <a:rPr lang="es-ES" sz="2400" i="1">
                            <a:latin typeface="Cambria Math" panose="02040503050406030204" pitchFamily="18" charset="0"/>
                            <a:ea typeface="Cambria Math" panose="02040503050406030204" pitchFamily="18" charset="0"/>
                          </a:rPr>
                        </m:ctrlPr>
                      </m:sSubPr>
                      <m:e>
                        <m:r>
                          <a:rPr lang="es-ES" sz="2400" i="1" smtClean="0">
                            <a:latin typeface="Cambria Math" panose="02040503050406030204" pitchFamily="18" charset="0"/>
                            <a:ea typeface="Cambria Math" panose="02040503050406030204" pitchFamily="18" charset="0"/>
                          </a:rPr>
                          <m:t>𝜆</m:t>
                        </m:r>
                      </m:e>
                      <m:sub>
                        <m:r>
                          <a:rPr lang="es-ES" sz="2400" b="0" i="1" smtClean="0">
                            <a:latin typeface="Cambria Math" panose="02040503050406030204" pitchFamily="18" charset="0"/>
                            <a:ea typeface="Cambria Math" panose="02040503050406030204" pitchFamily="18" charset="0"/>
                          </a:rPr>
                          <m:t>𝑑𝑟</m:t>
                        </m:r>
                        <m:r>
                          <a:rPr lang="es-ES" sz="2400" b="0" i="1" smtClean="0">
                            <a:latin typeface="Cambria Math" panose="02040503050406030204" pitchFamily="18" charset="0"/>
                            <a:ea typeface="Cambria Math" panose="02040503050406030204" pitchFamily="18" charset="0"/>
                          </a:rPr>
                          <m:t> </m:t>
                        </m:r>
                      </m:sub>
                    </m:sSub>
                    <m:r>
                      <a:rPr lang="es-ES" sz="2400" i="1" smtClean="0">
                        <a:latin typeface="Cambria Math" panose="02040503050406030204" pitchFamily="18" charset="0"/>
                        <a:ea typeface="Cambria Math" panose="02040503050406030204" pitchFamily="18" charset="0"/>
                      </a:rPr>
                      <m:t>∙</m:t>
                    </m:r>
                    <m:sSub>
                      <m:sSubPr>
                        <m:ctrlPr>
                          <a:rPr lang="es-ES" sz="2400" b="0" i="1" smtClean="0">
                            <a:latin typeface="Cambria Math" panose="02040503050406030204" pitchFamily="18" charset="0"/>
                            <a:ea typeface="Cambria Math" panose="02040503050406030204" pitchFamily="18" charset="0"/>
                          </a:rPr>
                        </m:ctrlPr>
                      </m:sSubPr>
                      <m:e>
                        <m:r>
                          <a:rPr lang="es-ES" sz="2400" b="0" i="1" smtClean="0">
                            <a:latin typeface="Cambria Math" panose="02040503050406030204" pitchFamily="18" charset="0"/>
                            <a:ea typeface="Cambria Math" panose="02040503050406030204" pitchFamily="18" charset="0"/>
                          </a:rPr>
                          <m:t>𝑖</m:t>
                        </m:r>
                      </m:e>
                      <m:sub>
                        <m:r>
                          <a:rPr lang="es-ES" sz="2400" b="0" i="1" smtClean="0">
                            <a:latin typeface="Cambria Math" panose="02040503050406030204" pitchFamily="18" charset="0"/>
                            <a:ea typeface="Cambria Math" panose="02040503050406030204" pitchFamily="18" charset="0"/>
                          </a:rPr>
                          <m:t>𝑞𝑠</m:t>
                        </m:r>
                      </m:sub>
                    </m:sSub>
                    <m:r>
                      <a:rPr lang="es-ES" sz="2400" b="0" i="0"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𝑘</m:t>
                    </m:r>
                  </m:oMath>
                </a14:m>
                <a:r>
                  <a:rPr lang="en-US" sz="2400" dirty="0"/>
                  <a:t> </a:t>
                </a:r>
                <a14:m>
                  <m:oMath xmlns:m="http://schemas.openxmlformats.org/officeDocument/2006/math">
                    <m:r>
                      <a:rPr lang="es-ES" sz="2400" i="1">
                        <a:latin typeface="Cambria Math" panose="02040503050406030204" pitchFamily="18" charset="0"/>
                        <a:ea typeface="Cambria Math" panose="02040503050406030204" pitchFamily="18" charset="0"/>
                      </a:rPr>
                      <m:t>∙</m:t>
                    </m:r>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𝑖</m:t>
                        </m:r>
                      </m:e>
                      <m:sub>
                        <m:r>
                          <a:rPr lang="es-ES" sz="2400" i="1">
                            <a:latin typeface="Cambria Math" panose="02040503050406030204" pitchFamily="18" charset="0"/>
                            <a:ea typeface="Cambria Math" panose="02040503050406030204" pitchFamily="18" charset="0"/>
                          </a:rPr>
                          <m:t>𝑞𝑠</m:t>
                        </m:r>
                      </m:sub>
                    </m:sSub>
                  </m:oMath>
                </a14:m>
                <a:endParaRPr lang="en-US" dirty="0"/>
              </a:p>
            </p:txBody>
          </p:sp>
        </mc:Choice>
        <mc:Fallback>
          <p:sp>
            <p:nvSpPr>
              <p:cNvPr id="13" name="CuadroTexto 12">
                <a:extLst>
                  <a:ext uri="{FF2B5EF4-FFF2-40B4-BE49-F238E27FC236}">
                    <a16:creationId xmlns:a16="http://schemas.microsoft.com/office/drawing/2014/main" id="{586B11F5-446F-4E69-A746-C22541EBF7EE}"/>
                  </a:ext>
                </a:extLst>
              </p:cNvPr>
              <p:cNvSpPr txBox="1">
                <a:spLocks noRot="1" noChangeAspect="1" noMove="1" noResize="1" noEditPoints="1" noAdjustHandles="1" noChangeArrowheads="1" noChangeShapeType="1" noTextEdit="1"/>
              </p:cNvSpPr>
              <p:nvPr/>
            </p:nvSpPr>
            <p:spPr>
              <a:xfrm>
                <a:off x="1627728" y="4768199"/>
                <a:ext cx="4362156" cy="568297"/>
              </a:xfrm>
              <a:prstGeom prst="rect">
                <a:avLst/>
              </a:prstGeom>
              <a:blipFill>
                <a:blip r:embed="rId5"/>
                <a:stretch>
                  <a:fillRect/>
                </a:stretch>
              </a:blipFill>
            </p:spPr>
            <p:txBody>
              <a:bodyPr/>
              <a:lstStyle/>
              <a:p>
                <a:r>
                  <a:rPr lang="en-US">
                    <a:noFill/>
                  </a:rPr>
                  <a:t> </a:t>
                </a:r>
              </a:p>
            </p:txBody>
          </p:sp>
        </mc:Fallback>
      </mc:AlternateContent>
      <p:cxnSp>
        <p:nvCxnSpPr>
          <p:cNvPr id="9" name="Conector recto de flecha 8">
            <a:extLst>
              <a:ext uri="{FF2B5EF4-FFF2-40B4-BE49-F238E27FC236}">
                <a16:creationId xmlns:a16="http://schemas.microsoft.com/office/drawing/2014/main" id="{9AB0F5C5-67BA-4682-8286-BFA6BA743567}"/>
              </a:ext>
            </a:extLst>
          </p:cNvPr>
          <p:cNvCxnSpPr>
            <a:cxnSpLocks/>
          </p:cNvCxnSpPr>
          <p:nvPr/>
        </p:nvCxnSpPr>
        <p:spPr>
          <a:xfrm>
            <a:off x="3410404" y="3801213"/>
            <a:ext cx="0" cy="68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CuadroTexto 10">
                <a:extLst>
                  <a:ext uri="{FF2B5EF4-FFF2-40B4-BE49-F238E27FC236}">
                    <a16:creationId xmlns:a16="http://schemas.microsoft.com/office/drawing/2014/main" id="{AA6E492E-13A5-4F94-B43C-0293DDDED500}"/>
                  </a:ext>
                </a:extLst>
              </p:cNvPr>
              <p:cNvSpPr txBox="1"/>
              <p:nvPr/>
            </p:nvSpPr>
            <p:spPr>
              <a:xfrm>
                <a:off x="3649078" y="3996207"/>
                <a:ext cx="1004434" cy="331437"/>
              </a:xfrm>
              <a:prstGeom prst="rect">
                <a:avLst/>
              </a:prstGeom>
              <a:noFill/>
              <a:ln w="1270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rPr>
                            <m:t>𝑞𝑟</m:t>
                          </m:r>
                          <m:r>
                            <a:rPr lang="es-ES" sz="2000" b="0" i="1" smtClean="0">
                              <a:latin typeface="Cambria Math" panose="02040503050406030204" pitchFamily="18" charset="0"/>
                            </a:rPr>
                            <m:t> </m:t>
                          </m:r>
                        </m:sub>
                      </m:sSub>
                      <m:r>
                        <a:rPr lang="es-ES" sz="2000" b="0" i="1" smtClean="0">
                          <a:latin typeface="Cambria Math" panose="02040503050406030204" pitchFamily="18" charset="0"/>
                        </a:rPr>
                        <m:t>=0</m:t>
                      </m:r>
                    </m:oMath>
                  </m:oMathPara>
                </a14:m>
                <a:endParaRPr lang="en-US" dirty="0"/>
              </a:p>
            </p:txBody>
          </p:sp>
        </mc:Choice>
        <mc:Fallback>
          <p:sp>
            <p:nvSpPr>
              <p:cNvPr id="11" name="CuadroTexto 10">
                <a:extLst>
                  <a:ext uri="{FF2B5EF4-FFF2-40B4-BE49-F238E27FC236}">
                    <a16:creationId xmlns:a16="http://schemas.microsoft.com/office/drawing/2014/main" id="{AA6E492E-13A5-4F94-B43C-0293DDDED500}"/>
                  </a:ext>
                </a:extLst>
              </p:cNvPr>
              <p:cNvSpPr txBox="1">
                <a:spLocks noRot="1" noChangeAspect="1" noMove="1" noResize="1" noEditPoints="1" noAdjustHandles="1" noChangeArrowheads="1" noChangeShapeType="1" noTextEdit="1"/>
              </p:cNvSpPr>
              <p:nvPr/>
            </p:nvSpPr>
            <p:spPr>
              <a:xfrm>
                <a:off x="3649078" y="3996207"/>
                <a:ext cx="1004434" cy="331437"/>
              </a:xfrm>
              <a:prstGeom prst="rect">
                <a:avLst/>
              </a:prstGeom>
              <a:blipFill>
                <a:blip r:embed="rId6"/>
                <a:stretch>
                  <a:fillRect l="-1807" r="-1807" b="-19643"/>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CuadroTexto 15">
                <a:extLst>
                  <a:ext uri="{FF2B5EF4-FFF2-40B4-BE49-F238E27FC236}">
                    <a16:creationId xmlns:a16="http://schemas.microsoft.com/office/drawing/2014/main" id="{A62E886F-8F47-4158-AA36-37018A1CC9BE}"/>
                  </a:ext>
                </a:extLst>
              </p:cNvPr>
              <p:cNvSpPr txBox="1"/>
              <p:nvPr/>
            </p:nvSpPr>
            <p:spPr>
              <a:xfrm>
                <a:off x="1765485" y="3076000"/>
                <a:ext cx="3664336" cy="6285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s-ES" sz="2000" b="0" i="1" smtClean="0">
                              <a:latin typeface="Cambria Math" panose="02040503050406030204" pitchFamily="18" charset="0"/>
                            </a:rPr>
                            <m:t>𝑇</m:t>
                          </m:r>
                        </m:e>
                        <m:sub>
                          <m:r>
                            <a:rPr lang="es-ES" sz="2000" b="0" i="1" smtClean="0">
                              <a:latin typeface="Cambria Math" panose="02040503050406030204" pitchFamily="18" charset="0"/>
                            </a:rPr>
                            <m:t>𝑒</m:t>
                          </m:r>
                        </m:sub>
                      </m:sSub>
                      <m:r>
                        <a:rPr lang="es-ES" sz="2000" b="0" i="1" smtClean="0">
                          <a:latin typeface="Cambria Math" panose="02040503050406030204" pitchFamily="18" charset="0"/>
                        </a:rPr>
                        <m:t>= </m:t>
                      </m:r>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3</m:t>
                          </m:r>
                        </m:num>
                        <m:den>
                          <m:r>
                            <a:rPr lang="es-ES" sz="2000" b="0" i="1" smtClean="0">
                              <a:latin typeface="Cambria Math" panose="02040503050406030204" pitchFamily="18" charset="0"/>
                            </a:rPr>
                            <m:t>2</m:t>
                          </m:r>
                        </m:den>
                      </m:f>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𝑝</m:t>
                      </m:r>
                      <m:r>
                        <a:rPr lang="es-ES" sz="2000" i="1">
                          <a:latin typeface="Cambria Math" panose="02040503050406030204" pitchFamily="18" charset="0"/>
                          <a:ea typeface="Cambria Math" panose="02040503050406030204" pitchFamily="18" charset="0"/>
                        </a:rPr>
                        <m:t>∙</m:t>
                      </m:r>
                      <m:f>
                        <m:fPr>
                          <m:ctrlPr>
                            <a:rPr lang="en-US" sz="2000" i="1" dirty="0">
                              <a:latin typeface="Cambria Math" panose="02040503050406030204" pitchFamily="18" charset="0"/>
                            </a:rPr>
                          </m:ctrlPr>
                        </m:fPr>
                        <m:num>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𝐿</m:t>
                              </m:r>
                            </m:e>
                            <m:sub>
                              <m:r>
                                <a:rPr lang="es-ES" sz="2000" i="1">
                                  <a:latin typeface="Cambria Math" panose="02040503050406030204" pitchFamily="18" charset="0"/>
                                  <a:ea typeface="Cambria Math" panose="02040503050406030204" pitchFamily="18" charset="0"/>
                                </a:rPr>
                                <m:t>𝑚</m:t>
                              </m:r>
                            </m:sub>
                          </m:sSub>
                        </m:num>
                        <m:den>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𝐿</m:t>
                              </m:r>
                            </m:e>
                            <m:sub>
                              <m:r>
                                <a:rPr lang="es-ES" sz="2000" i="1">
                                  <a:latin typeface="Cambria Math" panose="02040503050406030204" pitchFamily="18" charset="0"/>
                                  <a:ea typeface="Cambria Math" panose="02040503050406030204" pitchFamily="18" charset="0"/>
                                </a:rPr>
                                <m:t>𝑟</m:t>
                              </m:r>
                            </m:sub>
                          </m:sSub>
                        </m:den>
                      </m:f>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𝐼𝑚</m:t>
                      </m:r>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acc>
                            <m:accPr>
                              <m:chr m:val="⃗"/>
                              <m:ctrlPr>
                                <a:rPr lang="es-ES" sz="2000" b="0" i="1" smtClean="0">
                                  <a:latin typeface="Cambria Math" panose="02040503050406030204" pitchFamily="18" charset="0"/>
                                  <a:ea typeface="Cambria Math" panose="02040503050406030204" pitchFamily="18" charset="0"/>
                                </a:rPr>
                              </m:ctrlPr>
                            </m:accPr>
                            <m:e>
                              <m:r>
                                <a:rPr lang="es-ES" sz="2000" b="0" i="1" smtClean="0">
                                  <a:latin typeface="Cambria Math" panose="02040503050406030204" pitchFamily="18" charset="0"/>
                                  <a:ea typeface="Cambria Math" panose="02040503050406030204" pitchFamily="18" charset="0"/>
                                </a:rPr>
                                <m:t>𝑖</m:t>
                              </m:r>
                            </m:e>
                          </m:acc>
                        </m:e>
                        <m:sub>
                          <m:r>
                            <a:rPr lang="es-ES" sz="2000" b="0" i="1" smtClean="0">
                              <a:latin typeface="Cambria Math" panose="02040503050406030204" pitchFamily="18" charset="0"/>
                              <a:ea typeface="Cambria Math" panose="02040503050406030204" pitchFamily="18" charset="0"/>
                            </a:rPr>
                            <m:t>𝑑𝑞𝑠</m:t>
                          </m:r>
                        </m:sub>
                      </m:sSub>
                      <m:r>
                        <a:rPr lang="es-ES" sz="2000" i="1">
                          <a:latin typeface="Cambria Math" panose="02040503050406030204" pitchFamily="18" charset="0"/>
                          <a:ea typeface="Cambria Math" panose="02040503050406030204" pitchFamily="18" charset="0"/>
                        </a:rPr>
                        <m:t>∙</m:t>
                      </m:r>
                      <m:sSub>
                        <m:sSubPr>
                          <m:ctrlPr>
                            <a:rPr lang="es-ES" sz="2000" i="1">
                              <a:latin typeface="Cambria Math" panose="02040503050406030204" pitchFamily="18" charset="0"/>
                              <a:ea typeface="Cambria Math" panose="02040503050406030204" pitchFamily="18" charset="0"/>
                            </a:rPr>
                          </m:ctrlPr>
                        </m:sSubPr>
                        <m:e>
                          <m:acc>
                            <m:accPr>
                              <m:chr m:val="⃗"/>
                              <m:ctrlPr>
                                <a:rPr lang="es-ES" sz="2000" i="1">
                                  <a:latin typeface="Cambria Math" panose="02040503050406030204" pitchFamily="18" charset="0"/>
                                  <a:ea typeface="Cambria Math" panose="02040503050406030204" pitchFamily="18" charset="0"/>
                                </a:rPr>
                              </m:ctrlPr>
                            </m:accPr>
                            <m:e>
                              <m:r>
                                <a:rPr lang="es-ES" sz="2000" i="1" smtClean="0">
                                  <a:latin typeface="Cambria Math" panose="02040503050406030204" pitchFamily="18" charset="0"/>
                                  <a:ea typeface="Cambria Math" panose="02040503050406030204" pitchFamily="18" charset="0"/>
                                </a:rPr>
                                <m:t>𝜆</m:t>
                              </m:r>
                            </m:e>
                          </m:acc>
                        </m:e>
                        <m:sub>
                          <m:r>
                            <a:rPr lang="es-ES" sz="2000" i="1">
                              <a:latin typeface="Cambria Math" panose="02040503050406030204" pitchFamily="18" charset="0"/>
                              <a:ea typeface="Cambria Math" panose="02040503050406030204" pitchFamily="18" charset="0"/>
                            </a:rPr>
                            <m:t>𝑑𝑞</m:t>
                          </m:r>
                          <m:r>
                            <a:rPr lang="es-ES" sz="2000" b="0" i="1" smtClean="0">
                              <a:latin typeface="Cambria Math" panose="02040503050406030204" pitchFamily="18" charset="0"/>
                              <a:ea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6" name="CuadroTexto 15">
                <a:extLst>
                  <a:ext uri="{FF2B5EF4-FFF2-40B4-BE49-F238E27FC236}">
                    <a16:creationId xmlns:a16="http://schemas.microsoft.com/office/drawing/2014/main" id="{A62E886F-8F47-4158-AA36-37018A1CC9BE}"/>
                  </a:ext>
                </a:extLst>
              </p:cNvPr>
              <p:cNvSpPr txBox="1">
                <a:spLocks noRot="1" noChangeAspect="1" noMove="1" noResize="1" noEditPoints="1" noAdjustHandles="1" noChangeArrowheads="1" noChangeShapeType="1" noTextEdit="1"/>
              </p:cNvSpPr>
              <p:nvPr/>
            </p:nvSpPr>
            <p:spPr>
              <a:xfrm>
                <a:off x="1765485" y="3076000"/>
                <a:ext cx="3664336" cy="628505"/>
              </a:xfrm>
              <a:prstGeom prst="rect">
                <a:avLst/>
              </a:prstGeom>
              <a:blipFill>
                <a:blip r:embed="rId7"/>
                <a:stretch>
                  <a:fillRect/>
                </a:stretch>
              </a:blipFill>
            </p:spPr>
            <p:txBody>
              <a:bodyPr/>
              <a:lstStyle/>
              <a:p>
                <a:r>
                  <a:rPr lang="en-US">
                    <a:noFill/>
                  </a:rPr>
                  <a:t> </a:t>
                </a:r>
              </a:p>
            </p:txBody>
          </p:sp>
        </mc:Fallback>
      </mc:AlternateContent>
      <p:cxnSp>
        <p:nvCxnSpPr>
          <p:cNvPr id="17" name="Conector recto de flecha 16">
            <a:extLst>
              <a:ext uri="{FF2B5EF4-FFF2-40B4-BE49-F238E27FC236}">
                <a16:creationId xmlns:a16="http://schemas.microsoft.com/office/drawing/2014/main" id="{21F75D1D-E6A4-42DB-8CE1-C33E5CFCBBD5}"/>
              </a:ext>
            </a:extLst>
          </p:cNvPr>
          <p:cNvCxnSpPr>
            <a:cxnSpLocks/>
          </p:cNvCxnSpPr>
          <p:nvPr/>
        </p:nvCxnSpPr>
        <p:spPr>
          <a:xfrm>
            <a:off x="3410404" y="2292540"/>
            <a:ext cx="0" cy="68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kstfelt 4">
            <a:extLst>
              <a:ext uri="{FF2B5EF4-FFF2-40B4-BE49-F238E27FC236}">
                <a16:creationId xmlns:a16="http://schemas.microsoft.com/office/drawing/2014/main" id="{70A3BC56-37DA-4A66-AD15-D7D4CC39FD38}"/>
              </a:ext>
            </a:extLst>
          </p:cNvPr>
          <p:cNvSpPr txBox="1"/>
          <p:nvPr/>
        </p:nvSpPr>
        <p:spPr>
          <a:xfrm>
            <a:off x="3534912" y="1958130"/>
            <a:ext cx="2561079" cy="1138773"/>
          </a:xfrm>
          <a:prstGeom prst="rect">
            <a:avLst/>
          </a:prstGeom>
          <a:noFill/>
        </p:spPr>
        <p:txBody>
          <a:bodyPr wrap="square" rtlCol="0">
            <a:spAutoFit/>
          </a:bodyPr>
          <a:lstStyle/>
          <a:p>
            <a:pPr rtl="0"/>
            <a:endParaRPr lang="en-GB" sz="1600" spc="300" dirty="0"/>
          </a:p>
          <a:p>
            <a:pPr rtl="0"/>
            <a:endParaRPr lang="en-GB" sz="1600" spc="300" dirty="0"/>
          </a:p>
          <a:p>
            <a:pPr rtl="0"/>
            <a:r>
              <a:rPr lang="en-GB" sz="2000" spc="300" dirty="0"/>
              <a:t>Alternate form</a:t>
            </a:r>
          </a:p>
          <a:p>
            <a:pPr rtl="0"/>
            <a:endParaRPr lang="en-GB" sz="1600" spc="300" dirty="0"/>
          </a:p>
        </p:txBody>
      </p:sp>
      <mc:AlternateContent xmlns:mc="http://schemas.openxmlformats.org/markup-compatibility/2006">
        <mc:Choice xmlns:a14="http://schemas.microsoft.com/office/drawing/2010/main" Requires="a14">
          <p:sp>
            <p:nvSpPr>
              <p:cNvPr id="20" name="CuadroTexto 19">
                <a:extLst>
                  <a:ext uri="{FF2B5EF4-FFF2-40B4-BE49-F238E27FC236}">
                    <a16:creationId xmlns:a16="http://schemas.microsoft.com/office/drawing/2014/main" id="{92AF86D5-83BC-4EF1-AF70-D50D4990138B}"/>
                  </a:ext>
                </a:extLst>
              </p:cNvPr>
              <p:cNvSpPr txBox="1"/>
              <p:nvPr/>
            </p:nvSpPr>
            <p:spPr>
              <a:xfrm>
                <a:off x="5548575" y="3823307"/>
                <a:ext cx="1970604" cy="345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ea typeface="Cambria Math" panose="02040503050406030204" pitchFamily="18" charset="0"/>
                            </a:rPr>
                          </m:ctrlPr>
                        </m:sSubPr>
                        <m:e>
                          <m:acc>
                            <m:accPr>
                              <m:chr m:val="⃗"/>
                              <m:ctrlPr>
                                <a:rPr lang="es-ES" i="1">
                                  <a:latin typeface="Cambria Math" panose="02040503050406030204" pitchFamily="18" charset="0"/>
                                  <a:ea typeface="Cambria Math" panose="02040503050406030204" pitchFamily="18" charset="0"/>
                                </a:rPr>
                              </m:ctrlPr>
                            </m:accPr>
                            <m:e>
                              <m:r>
                                <a:rPr lang="es-ES" i="1">
                                  <a:latin typeface="Cambria Math" panose="02040503050406030204" pitchFamily="18" charset="0"/>
                                  <a:ea typeface="Cambria Math" panose="02040503050406030204" pitchFamily="18" charset="0"/>
                                </a:rPr>
                                <m:t>𝜆</m:t>
                              </m:r>
                            </m:e>
                          </m:acc>
                        </m:e>
                        <m:sub>
                          <m:r>
                            <a:rPr lang="es-ES" i="1">
                              <a:latin typeface="Cambria Math" panose="02040503050406030204" pitchFamily="18" charset="0"/>
                              <a:ea typeface="Cambria Math" panose="02040503050406030204" pitchFamily="18" charset="0"/>
                            </a:rPr>
                            <m:t>𝑑𝑞𝑟</m:t>
                          </m:r>
                        </m:sub>
                      </m:sSub>
                      <m:r>
                        <a:rPr lang="es-ES" i="1">
                          <a:latin typeface="Cambria Math" panose="02040503050406030204" pitchFamily="18" charset="0"/>
                          <a:ea typeface="Cambria Math" panose="02040503050406030204" pitchFamily="18" charset="0"/>
                        </a:rPr>
                        <m:t>∗</m:t>
                      </m:r>
                      <m:r>
                        <a:rPr lang="es-ES" b="0" i="0" smtClean="0">
                          <a:latin typeface="Cambria Math" panose="02040503050406030204" pitchFamily="18" charset="0"/>
                          <a:ea typeface="Cambria Math" panose="02040503050406030204" pitchFamily="18" charset="0"/>
                        </a:rPr>
                        <m:t> =</m:t>
                      </m:r>
                      <m:sSub>
                        <m:sSubPr>
                          <m:ctrlPr>
                            <a:rPr lang="es-ES" i="1">
                              <a:latin typeface="Cambria Math" panose="02040503050406030204" pitchFamily="18" charset="0"/>
                              <a:ea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𝜆</m:t>
                          </m:r>
                        </m:e>
                        <m:sub>
                          <m:r>
                            <a:rPr lang="es-ES" i="1">
                              <a:latin typeface="Cambria Math" panose="02040503050406030204" pitchFamily="18" charset="0"/>
                              <a:ea typeface="Cambria Math" panose="02040503050406030204" pitchFamily="18" charset="0"/>
                            </a:rPr>
                            <m:t>𝑑𝑟</m:t>
                          </m:r>
                        </m:sub>
                      </m:sSub>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𝑗</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ea typeface="Cambria Math" panose="02040503050406030204" pitchFamily="18" charset="0"/>
                            </a:rPr>
                            <m:t>𝑞</m:t>
                          </m:r>
                          <m:r>
                            <a:rPr lang="es-ES" i="1">
                              <a:latin typeface="Cambria Math" panose="02040503050406030204" pitchFamily="18" charset="0"/>
                              <a:ea typeface="Cambria Math" panose="02040503050406030204" pitchFamily="18" charset="0"/>
                            </a:rPr>
                            <m:t>𝑟</m:t>
                          </m:r>
                        </m:sub>
                      </m:sSub>
                    </m:oMath>
                  </m:oMathPara>
                </a14:m>
                <a:endParaRPr lang="en-US" dirty="0"/>
              </a:p>
            </p:txBody>
          </p:sp>
        </mc:Choice>
        <mc:Fallback>
          <p:sp>
            <p:nvSpPr>
              <p:cNvPr id="20" name="CuadroTexto 19">
                <a:extLst>
                  <a:ext uri="{FF2B5EF4-FFF2-40B4-BE49-F238E27FC236}">
                    <a16:creationId xmlns:a16="http://schemas.microsoft.com/office/drawing/2014/main" id="{92AF86D5-83BC-4EF1-AF70-D50D4990138B}"/>
                  </a:ext>
                </a:extLst>
              </p:cNvPr>
              <p:cNvSpPr txBox="1">
                <a:spLocks noRot="1" noChangeAspect="1" noMove="1" noResize="1" noEditPoints="1" noAdjustHandles="1" noChangeArrowheads="1" noChangeShapeType="1" noTextEdit="1"/>
              </p:cNvSpPr>
              <p:nvPr/>
            </p:nvSpPr>
            <p:spPr>
              <a:xfrm>
                <a:off x="5548575" y="3823307"/>
                <a:ext cx="1970604" cy="345800"/>
              </a:xfrm>
              <a:prstGeom prst="rect">
                <a:avLst/>
              </a:prstGeom>
              <a:blipFill>
                <a:blip r:embed="rId8"/>
                <a:stretch>
                  <a:fillRect l="-2167" t="-36842" b="-21053"/>
                </a:stretch>
              </a:blipFill>
            </p:spPr>
            <p:txBody>
              <a:bodyPr/>
              <a:lstStyle/>
              <a:p>
                <a:r>
                  <a:rPr lang="en-US">
                    <a:noFill/>
                  </a:rPr>
                  <a:t> </a:t>
                </a:r>
              </a:p>
            </p:txBody>
          </p:sp>
        </mc:Fallback>
      </mc:AlternateContent>
      <p:sp>
        <p:nvSpPr>
          <p:cNvPr id="21" name="Elipse 20">
            <a:extLst>
              <a:ext uri="{FF2B5EF4-FFF2-40B4-BE49-F238E27FC236}">
                <a16:creationId xmlns:a16="http://schemas.microsoft.com/office/drawing/2014/main" id="{A68F1FEE-4145-48EC-8619-BB343FE245E8}"/>
              </a:ext>
            </a:extLst>
          </p:cNvPr>
          <p:cNvSpPr/>
          <p:nvPr/>
        </p:nvSpPr>
        <p:spPr>
          <a:xfrm>
            <a:off x="4401124" y="3037360"/>
            <a:ext cx="969441" cy="660788"/>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ector recto 22">
            <a:extLst>
              <a:ext uri="{FF2B5EF4-FFF2-40B4-BE49-F238E27FC236}">
                <a16:creationId xmlns:a16="http://schemas.microsoft.com/office/drawing/2014/main" id="{2998766B-C4CC-4B52-8186-8673964D035F}"/>
              </a:ext>
            </a:extLst>
          </p:cNvPr>
          <p:cNvCxnSpPr/>
          <p:nvPr/>
        </p:nvCxnSpPr>
        <p:spPr>
          <a:xfrm flipH="1" flipV="1">
            <a:off x="5181439" y="3658828"/>
            <a:ext cx="306264" cy="212732"/>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BC856AFF-C7B3-463F-AD26-5266FA41EB79}"/>
              </a:ext>
            </a:extLst>
          </p:cNvPr>
          <p:cNvSpPr/>
          <p:nvPr/>
        </p:nvSpPr>
        <p:spPr>
          <a:xfrm>
            <a:off x="1371247" y="4588218"/>
            <a:ext cx="4828079" cy="81216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5" name="CuadroTexto 24">
                <a:extLst>
                  <a:ext uri="{FF2B5EF4-FFF2-40B4-BE49-F238E27FC236}">
                    <a16:creationId xmlns:a16="http://schemas.microsoft.com/office/drawing/2014/main" id="{B36CD205-3997-407C-B054-AF4738C58734}"/>
                  </a:ext>
                </a:extLst>
              </p:cNvPr>
              <p:cNvSpPr txBox="1"/>
              <p:nvPr/>
            </p:nvSpPr>
            <p:spPr>
              <a:xfrm>
                <a:off x="9400491" y="4800255"/>
                <a:ext cx="1753429"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ea typeface="Cambria Math" panose="02040503050406030204" pitchFamily="18" charset="0"/>
                            </a:rPr>
                          </m:ctrlPr>
                        </m:sSubPr>
                        <m:e>
                          <m:acc>
                            <m:accPr>
                              <m:chr m:val="⃗"/>
                              <m:ctrlPr>
                                <a:rPr lang="es-ES" i="1" smtClean="0">
                                  <a:latin typeface="Cambria Math" panose="02040503050406030204" pitchFamily="18" charset="0"/>
                                  <a:ea typeface="Cambria Math" panose="02040503050406030204" pitchFamily="18" charset="0"/>
                                </a:rPr>
                              </m:ctrlPr>
                            </m:accPr>
                            <m:e>
                              <m:r>
                                <a:rPr lang="es-ES" b="0" i="1" smtClean="0">
                                  <a:latin typeface="Cambria Math" panose="02040503050406030204" pitchFamily="18" charset="0"/>
                                  <a:ea typeface="Cambria Math" panose="02040503050406030204" pitchFamily="18" charset="0"/>
                                </a:rPr>
                                <m:t>𝑖</m:t>
                              </m:r>
                            </m:e>
                          </m:acc>
                        </m:e>
                        <m:sub>
                          <m:r>
                            <a:rPr lang="es-ES" i="1">
                              <a:latin typeface="Cambria Math" panose="02040503050406030204" pitchFamily="18" charset="0"/>
                              <a:ea typeface="Cambria Math" panose="02040503050406030204" pitchFamily="18" charset="0"/>
                            </a:rPr>
                            <m:t>𝑑𝑞</m:t>
                          </m:r>
                          <m:r>
                            <a:rPr lang="es-ES" b="0" i="1" smtClean="0">
                              <a:latin typeface="Cambria Math" panose="02040503050406030204" pitchFamily="18" charset="0"/>
                              <a:ea typeface="Cambria Math" panose="02040503050406030204" pitchFamily="18" charset="0"/>
                            </a:rPr>
                            <m:t>𝑠</m:t>
                          </m:r>
                        </m:sub>
                      </m:sSub>
                      <m:r>
                        <a:rPr lang="es-ES" b="0" i="0" smtClean="0">
                          <a:latin typeface="Cambria Math" panose="02040503050406030204" pitchFamily="18" charset="0"/>
                          <a:ea typeface="Cambria Math" panose="02040503050406030204" pitchFamily="18" charset="0"/>
                        </a:rPr>
                        <m:t> =</m:t>
                      </m:r>
                      <m:sSub>
                        <m:sSubPr>
                          <m:ctrlPr>
                            <a:rPr lang="es-ES" i="1">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𝑖</m:t>
                          </m:r>
                        </m:e>
                        <m:sub>
                          <m:r>
                            <a:rPr lang="es-ES" i="1">
                              <a:latin typeface="Cambria Math" panose="02040503050406030204" pitchFamily="18" charset="0"/>
                              <a:ea typeface="Cambria Math" panose="02040503050406030204" pitchFamily="18" charset="0"/>
                            </a:rPr>
                            <m:t>𝑑</m:t>
                          </m:r>
                          <m:r>
                            <a:rPr lang="es-ES" b="0" i="1" smtClean="0">
                              <a:latin typeface="Cambria Math" panose="02040503050406030204" pitchFamily="18" charset="0"/>
                              <a:ea typeface="Cambria Math" panose="02040503050406030204" pitchFamily="18" charset="0"/>
                            </a:rPr>
                            <m:t>𝑠</m:t>
                          </m:r>
                        </m:sub>
                      </m:sSub>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𝑗</m:t>
                      </m:r>
                      <m:sSub>
                        <m:sSubPr>
                          <m:ctrlPr>
                            <a:rPr lang="es-ES" i="1">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𝑖</m:t>
                          </m:r>
                        </m:e>
                        <m:sub>
                          <m:r>
                            <a:rPr lang="es-ES" b="0" i="1" smtClean="0">
                              <a:latin typeface="Cambria Math" panose="02040503050406030204" pitchFamily="18" charset="0"/>
                              <a:ea typeface="Cambria Math" panose="02040503050406030204" pitchFamily="18" charset="0"/>
                            </a:rPr>
                            <m:t>𝑞𝑠</m:t>
                          </m:r>
                        </m:sub>
                      </m:sSub>
                    </m:oMath>
                  </m:oMathPara>
                </a14:m>
                <a:endParaRPr lang="en-US" dirty="0"/>
              </a:p>
            </p:txBody>
          </p:sp>
        </mc:Choice>
        <mc:Fallback>
          <p:sp>
            <p:nvSpPr>
              <p:cNvPr id="25" name="CuadroTexto 24">
                <a:extLst>
                  <a:ext uri="{FF2B5EF4-FFF2-40B4-BE49-F238E27FC236}">
                    <a16:creationId xmlns:a16="http://schemas.microsoft.com/office/drawing/2014/main" id="{B36CD205-3997-407C-B054-AF4738C58734}"/>
                  </a:ext>
                </a:extLst>
              </p:cNvPr>
              <p:cNvSpPr txBox="1">
                <a:spLocks noRot="1" noChangeAspect="1" noMove="1" noResize="1" noEditPoints="1" noAdjustHandles="1" noChangeArrowheads="1" noChangeShapeType="1" noTextEdit="1"/>
              </p:cNvSpPr>
              <p:nvPr/>
            </p:nvSpPr>
            <p:spPr>
              <a:xfrm>
                <a:off x="9400491" y="4800255"/>
                <a:ext cx="1753429" cy="298415"/>
              </a:xfrm>
              <a:prstGeom prst="rect">
                <a:avLst/>
              </a:prstGeom>
              <a:blipFill>
                <a:blip r:embed="rId9"/>
                <a:stretch>
                  <a:fillRect l="-4167" t="-40816" r="-694" b="-26531"/>
                </a:stretch>
              </a:blipFill>
            </p:spPr>
            <p:txBody>
              <a:bodyPr/>
              <a:lstStyle/>
              <a:p>
                <a:r>
                  <a:rPr lang="en-US">
                    <a:noFill/>
                  </a:rPr>
                  <a:t> </a:t>
                </a:r>
              </a:p>
            </p:txBody>
          </p:sp>
        </mc:Fallback>
      </mc:AlternateContent>
      <p:sp>
        <p:nvSpPr>
          <p:cNvPr id="27" name="Arco 26">
            <a:extLst>
              <a:ext uri="{FF2B5EF4-FFF2-40B4-BE49-F238E27FC236}">
                <a16:creationId xmlns:a16="http://schemas.microsoft.com/office/drawing/2014/main" id="{C46F105C-4613-4D55-A740-B4136F96B81C}"/>
              </a:ext>
            </a:extLst>
          </p:cNvPr>
          <p:cNvSpPr/>
          <p:nvPr/>
        </p:nvSpPr>
        <p:spPr>
          <a:xfrm>
            <a:off x="8620098" y="3232887"/>
            <a:ext cx="1057074" cy="2267207"/>
          </a:xfrm>
          <a:prstGeom prst="arc">
            <a:avLst>
              <a:gd name="adj1" fmla="val 16200000"/>
              <a:gd name="adj2" fmla="val 22181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de flecha 28">
            <a:extLst>
              <a:ext uri="{FF2B5EF4-FFF2-40B4-BE49-F238E27FC236}">
                <a16:creationId xmlns:a16="http://schemas.microsoft.com/office/drawing/2014/main" id="{53E2F4B3-460D-40B2-AB07-DC85D4A42E41}"/>
              </a:ext>
            </a:extLst>
          </p:cNvPr>
          <p:cNvCxnSpPr>
            <a:cxnSpLocks/>
            <a:stCxn id="27" idx="2"/>
          </p:cNvCxnSpPr>
          <p:nvPr/>
        </p:nvCxnSpPr>
        <p:spPr>
          <a:xfrm flipH="1">
            <a:off x="9592334" y="4741887"/>
            <a:ext cx="55016" cy="12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F666A7AE-2128-4AFB-8B27-0AB988A2776F}"/>
              </a:ext>
            </a:extLst>
          </p:cNvPr>
          <p:cNvCxnSpPr/>
          <p:nvPr/>
        </p:nvCxnSpPr>
        <p:spPr>
          <a:xfrm flipH="1">
            <a:off x="3649078" y="2191435"/>
            <a:ext cx="31945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62BB497-DCFF-4F1C-A3D0-F79729D8F697}"/>
              </a:ext>
            </a:extLst>
          </p:cNvPr>
          <p:cNvCxnSpPr/>
          <p:nvPr/>
        </p:nvCxnSpPr>
        <p:spPr>
          <a:xfrm flipH="1">
            <a:off x="4752767" y="2191435"/>
            <a:ext cx="31945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038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7</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Rotor flux oriented control</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mc:AlternateContent xmlns:mc="http://schemas.openxmlformats.org/markup-compatibility/2006">
        <mc:Choice xmlns:a14="http://schemas.microsoft.com/office/drawing/2010/main" Requires="a14">
          <p:sp>
            <p:nvSpPr>
              <p:cNvPr id="6" name="Rectángulo 5">
                <a:extLst>
                  <a:ext uri="{FF2B5EF4-FFF2-40B4-BE49-F238E27FC236}">
                    <a16:creationId xmlns:a16="http://schemas.microsoft.com/office/drawing/2014/main" id="{A5A32949-8B12-408B-85FE-843165CFB178}"/>
                  </a:ext>
                </a:extLst>
              </p:cNvPr>
              <p:cNvSpPr/>
              <p:nvPr/>
            </p:nvSpPr>
            <p:spPr>
              <a:xfrm>
                <a:off x="648275" y="1214595"/>
                <a:ext cx="6939067" cy="646331"/>
              </a:xfrm>
              <a:prstGeom prst="rect">
                <a:avLst/>
              </a:prstGeom>
            </p:spPr>
            <p:txBody>
              <a:bodyPr wrap="square">
                <a:spAutoFit/>
              </a:bodyPr>
              <a:lstStyle/>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v"/>
                </a:pPr>
                <a:r>
                  <a:rPr lang="en-GB" b="1" spc="300" dirty="0"/>
                  <a:t> </a:t>
                </a:r>
                <a:r>
                  <a:rPr lang="en-GB" sz="2000" b="1" spc="300" dirty="0"/>
                  <a:t>Determination of rotor flux position </a:t>
                </a:r>
                <a14:m>
                  <m:oMath xmlns:m="http://schemas.openxmlformats.org/officeDocument/2006/math">
                    <m:sSub>
                      <m:sSubPr>
                        <m:ctrlPr>
                          <a:rPr lang="en-US" sz="2000" b="1" i="1">
                            <a:latin typeface="Cambria Math" panose="02040503050406030204" pitchFamily="18" charset="0"/>
                          </a:rPr>
                        </m:ctrlPr>
                      </m:sSubPr>
                      <m:e>
                        <m:r>
                          <a:rPr lang="es-ES" sz="2000" b="1" i="1">
                            <a:latin typeface="Cambria Math" panose="02040503050406030204" pitchFamily="18" charset="0"/>
                          </a:rPr>
                          <m:t>(</m:t>
                        </m:r>
                        <m:r>
                          <a:rPr lang="en-US" sz="2000" b="1" i="1">
                            <a:latin typeface="Cambria Math" panose="02040503050406030204" pitchFamily="18" charset="0"/>
                            <a:ea typeface="Cambria Math" panose="02040503050406030204" pitchFamily="18" charset="0"/>
                          </a:rPr>
                          <m:t>𝜽</m:t>
                        </m:r>
                      </m:e>
                      <m:sub>
                        <m:r>
                          <a:rPr lang="es-ES" sz="2000" b="1" i="1">
                            <a:latin typeface="Cambria Math" panose="02040503050406030204" pitchFamily="18" charset="0"/>
                            <a:ea typeface="Cambria Math" panose="02040503050406030204" pitchFamily="18" charset="0"/>
                          </a:rPr>
                          <m:t>𝒆</m:t>
                        </m:r>
                      </m:sub>
                    </m:sSub>
                    <m:r>
                      <a:rPr lang="es-ES" sz="2000" b="1" i="1">
                        <a:latin typeface="Cambria Math" panose="02040503050406030204" pitchFamily="18" charset="0"/>
                        <a:ea typeface="Cambria Math" panose="02040503050406030204" pitchFamily="18" charset="0"/>
                      </a:rPr>
                      <m:t>)</m:t>
                    </m:r>
                  </m:oMath>
                </a14:m>
                <a:endParaRPr lang="en-GB" b="1" spc="300" dirty="0"/>
              </a:p>
            </p:txBody>
          </p:sp>
        </mc:Choice>
        <mc:Fallback>
          <p:sp>
            <p:nvSpPr>
              <p:cNvPr id="6" name="Rectángulo 5">
                <a:extLst>
                  <a:ext uri="{FF2B5EF4-FFF2-40B4-BE49-F238E27FC236}">
                    <a16:creationId xmlns:a16="http://schemas.microsoft.com/office/drawing/2014/main" id="{A5A32949-8B12-408B-85FE-843165CFB178}"/>
                  </a:ext>
                </a:extLst>
              </p:cNvPr>
              <p:cNvSpPr>
                <a:spLocks noRot="1" noChangeAspect="1" noMove="1" noResize="1" noEditPoints="1" noAdjustHandles="1" noChangeArrowheads="1" noChangeShapeType="1" noTextEdit="1"/>
              </p:cNvSpPr>
              <p:nvPr/>
            </p:nvSpPr>
            <p:spPr>
              <a:xfrm>
                <a:off x="648275" y="1214595"/>
                <a:ext cx="6939067" cy="646331"/>
              </a:xfrm>
              <a:prstGeom prst="rect">
                <a:avLst/>
              </a:prstGeom>
              <a:blipFill>
                <a:blip r:embed="rId3"/>
                <a:stretch>
                  <a:fillRect l="-527" b="-169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CuadroTexto 6">
                <a:extLst>
                  <a:ext uri="{FF2B5EF4-FFF2-40B4-BE49-F238E27FC236}">
                    <a16:creationId xmlns:a16="http://schemas.microsoft.com/office/drawing/2014/main" id="{0778ECA0-A0F6-4161-B74A-430BB1B45953}"/>
                  </a:ext>
                </a:extLst>
              </p:cNvPr>
              <p:cNvSpPr txBox="1"/>
              <p:nvPr/>
            </p:nvSpPr>
            <p:spPr>
              <a:xfrm>
                <a:off x="457062" y="2294841"/>
                <a:ext cx="4857292" cy="470450"/>
              </a:xfrm>
              <a:prstGeom prst="rect">
                <a:avLst/>
              </a:prstGeom>
              <a:noFill/>
            </p:spPr>
            <p:txBody>
              <a:bodyPr wrap="none" lIns="0" tIns="0" rIns="0" bIns="0" rtlCol="0">
                <a:spAutoFit/>
              </a:bodyPr>
              <a:lstStyle/>
              <a:p>
                <a14:m>
                  <m:oMath xmlns:m="http://schemas.openxmlformats.org/officeDocument/2006/math">
                    <m:sSub>
                      <m:sSubPr>
                        <m:ctrlPr>
                          <a:rPr lang="en-US" sz="2000" i="1" smtClean="0">
                            <a:latin typeface="Cambria Math" panose="02040503050406030204" pitchFamily="18" charset="0"/>
                          </a:rPr>
                        </m:ctrlPr>
                      </m:sSubPr>
                      <m:e>
                        <m:r>
                          <a:rPr lang="es-ES" sz="2000" b="0" i="1" smtClean="0">
                            <a:latin typeface="Cambria Math" panose="02040503050406030204" pitchFamily="18" charset="0"/>
                          </a:rPr>
                          <m:t>𝑢</m:t>
                        </m:r>
                      </m:e>
                      <m:sub>
                        <m:r>
                          <a:rPr lang="es-ES" sz="2000" b="0" i="1" smtClean="0">
                            <a:latin typeface="Cambria Math" panose="02040503050406030204" pitchFamily="18" charset="0"/>
                          </a:rPr>
                          <m:t>𝑞𝑟</m:t>
                        </m:r>
                      </m:sub>
                    </m:sSub>
                    <m:r>
                      <a:rPr lang="es-ES" sz="2000" b="0" i="1" smtClean="0">
                        <a:latin typeface="Cambria Math" panose="02040503050406030204" pitchFamily="18" charset="0"/>
                      </a:rPr>
                      <m:t>=0= </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𝑅</m:t>
                        </m:r>
                      </m:e>
                      <m:sub>
                        <m:r>
                          <a:rPr lang="es-ES" sz="2000" b="0" i="1" smtClean="0">
                            <a:latin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𝑞𝑟</m:t>
                        </m:r>
                      </m:sub>
                    </m:sSub>
                    <m:r>
                      <a:rPr lang="es-ES" sz="2000" b="0" i="1" smtClean="0">
                        <a:latin typeface="Cambria Math" panose="02040503050406030204" pitchFamily="18" charset="0"/>
                        <a:ea typeface="Cambria Math" panose="02040503050406030204" pitchFamily="18" charset="0"/>
                      </a:rPr>
                      <m:t>+ </m:t>
                    </m:r>
                    <m:f>
                      <m:fPr>
                        <m:ctrlPr>
                          <a:rPr lang="es-ES" sz="2000" b="0" i="1" smtClean="0">
                            <a:latin typeface="Cambria Math" panose="02040503050406030204" pitchFamily="18" charset="0"/>
                            <a:ea typeface="Cambria Math" panose="02040503050406030204" pitchFamily="18" charset="0"/>
                          </a:rPr>
                        </m:ctrlPr>
                      </m:fPr>
                      <m:num>
                        <m:r>
                          <a:rPr lang="es-ES" sz="2000" b="0" i="1" smtClean="0">
                            <a:latin typeface="Cambria Math" panose="02040503050406030204" pitchFamily="18" charset="0"/>
                            <a:ea typeface="Cambria Math" panose="02040503050406030204" pitchFamily="18" charset="0"/>
                          </a:rPr>
                          <m:t>𝑑</m:t>
                        </m:r>
                        <m:sSub>
                          <m:sSubPr>
                            <m:ctrlPr>
                              <a:rPr lang="es-ES" sz="2000" b="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ea typeface="Cambria Math" panose="02040503050406030204" pitchFamily="18" charset="0"/>
                              </a:rPr>
                              <m:t>𝑞𝑟</m:t>
                            </m:r>
                          </m:sub>
                        </m:sSub>
                      </m:num>
                      <m:den>
                        <m:r>
                          <a:rPr lang="es-ES" sz="2000" b="0" i="1" smtClean="0">
                            <a:latin typeface="Cambria Math" panose="02040503050406030204" pitchFamily="18" charset="0"/>
                            <a:ea typeface="Cambria Math" panose="02040503050406030204" pitchFamily="18" charset="0"/>
                          </a:rPr>
                          <m:t>𝑑𝑡</m:t>
                        </m:r>
                      </m:den>
                    </m:f>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𝑒</m:t>
                        </m:r>
                      </m:sub>
                    </m:sSub>
                    <m:r>
                      <a:rPr lang="es-ES" sz="2000" b="0" i="1" smtClean="0">
                        <a:latin typeface="Cambria Math" panose="02040503050406030204" pitchFamily="18" charset="0"/>
                        <a:ea typeface="Cambria Math" panose="02040503050406030204" pitchFamily="18" charset="0"/>
                      </a:rPr>
                      <m:t>−</m:t>
                    </m:r>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oMath>
                </a14:m>
                <a:r>
                  <a:rPr lang="es-ES" sz="2000" dirty="0">
                    <a:ea typeface="Cambria Math" panose="02040503050406030204" pitchFamily="18" charset="0"/>
                  </a:rPr>
                  <a:t> </a:t>
                </a:r>
                <a14:m>
                  <m:oMath xmlns:m="http://schemas.openxmlformats.org/officeDocument/2006/math">
                    <m:r>
                      <a:rPr lang="es-ES" sz="2000" i="1">
                        <a:latin typeface="Cambria Math" panose="02040503050406030204" pitchFamily="18" charset="0"/>
                        <a:ea typeface="Cambria Math" panose="02040503050406030204" pitchFamily="18" charset="0"/>
                      </a:rPr>
                      <m:t>∙</m:t>
                    </m:r>
                    <m:sSub>
                      <m:sSubPr>
                        <m:ctrlPr>
                          <a:rPr lang="es-ES" sz="2000" i="1" smtClean="0">
                            <a:latin typeface="Cambria Math" panose="02040503050406030204" pitchFamily="18" charset="0"/>
                            <a:ea typeface="Cambria Math" panose="02040503050406030204" pitchFamily="18" charset="0"/>
                          </a:rPr>
                        </m:ctrlPr>
                      </m:sSubPr>
                      <m:e>
                        <m:r>
                          <a:rPr lang="es-ES" sz="2000" i="1" smtClean="0">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ea typeface="Cambria Math" panose="02040503050406030204" pitchFamily="18" charset="0"/>
                          </a:rPr>
                          <m:t>𝑑𝑟</m:t>
                        </m:r>
                      </m:sub>
                    </m:sSub>
                  </m:oMath>
                </a14:m>
                <a:r>
                  <a:rPr lang="en-US" sz="2000" dirty="0"/>
                  <a:t> </a:t>
                </a:r>
                <a:endParaRPr lang="en-US" dirty="0"/>
              </a:p>
            </p:txBody>
          </p:sp>
        </mc:Choice>
        <mc:Fallback>
          <p:sp>
            <p:nvSpPr>
              <p:cNvPr id="7" name="CuadroTexto 6">
                <a:extLst>
                  <a:ext uri="{FF2B5EF4-FFF2-40B4-BE49-F238E27FC236}">
                    <a16:creationId xmlns:a16="http://schemas.microsoft.com/office/drawing/2014/main" id="{0778ECA0-A0F6-4161-B74A-430BB1B45953}"/>
                  </a:ext>
                </a:extLst>
              </p:cNvPr>
              <p:cNvSpPr txBox="1">
                <a:spLocks noRot="1" noChangeAspect="1" noMove="1" noResize="1" noEditPoints="1" noAdjustHandles="1" noChangeArrowheads="1" noChangeShapeType="1" noTextEdit="1"/>
              </p:cNvSpPr>
              <p:nvPr/>
            </p:nvSpPr>
            <p:spPr>
              <a:xfrm>
                <a:off x="457062" y="2294841"/>
                <a:ext cx="4857292" cy="47045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CuadroTexto 12">
                <a:extLst>
                  <a:ext uri="{FF2B5EF4-FFF2-40B4-BE49-F238E27FC236}">
                    <a16:creationId xmlns:a16="http://schemas.microsoft.com/office/drawing/2014/main" id="{F6843D84-D297-4EB1-BC41-B344F267172A}"/>
                  </a:ext>
                </a:extLst>
              </p:cNvPr>
              <p:cNvSpPr txBox="1"/>
              <p:nvPr/>
            </p:nvSpPr>
            <p:spPr>
              <a:xfrm>
                <a:off x="457062" y="3082396"/>
                <a:ext cx="4870116" cy="452303"/>
              </a:xfrm>
              <a:prstGeom prst="rect">
                <a:avLst/>
              </a:prstGeom>
              <a:noFill/>
            </p:spPr>
            <p:txBody>
              <a:bodyPr wrap="none" lIns="0" tIns="0" rIns="0" bIns="0" rtlCol="0">
                <a:spAutoFit/>
              </a:bodyPr>
              <a:lstStyle/>
              <a:p>
                <a14:m>
                  <m:oMath xmlns:m="http://schemas.openxmlformats.org/officeDocument/2006/math">
                    <m:sSub>
                      <m:sSubPr>
                        <m:ctrlPr>
                          <a:rPr lang="en-US" sz="2000" i="1" smtClean="0">
                            <a:latin typeface="Cambria Math" panose="02040503050406030204" pitchFamily="18" charset="0"/>
                          </a:rPr>
                        </m:ctrlPr>
                      </m:sSubPr>
                      <m:e>
                        <m:r>
                          <a:rPr lang="es-ES" sz="2000" b="0" i="1" smtClean="0">
                            <a:latin typeface="Cambria Math" panose="02040503050406030204" pitchFamily="18" charset="0"/>
                          </a:rPr>
                          <m:t>𝑢</m:t>
                        </m:r>
                      </m:e>
                      <m:sub>
                        <m:r>
                          <a:rPr lang="es-ES" sz="2000" b="0" i="1" smtClean="0">
                            <a:latin typeface="Cambria Math" panose="02040503050406030204" pitchFamily="18" charset="0"/>
                          </a:rPr>
                          <m:t>𝑑𝑟</m:t>
                        </m:r>
                      </m:sub>
                    </m:sSub>
                    <m:r>
                      <a:rPr lang="es-ES" sz="2000" b="0" i="1" smtClean="0">
                        <a:latin typeface="Cambria Math" panose="02040503050406030204" pitchFamily="18" charset="0"/>
                      </a:rPr>
                      <m:t>=0= </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𝑅</m:t>
                        </m:r>
                      </m:e>
                      <m:sub>
                        <m:r>
                          <a:rPr lang="es-ES" sz="2000" b="0" i="1" smtClean="0">
                            <a:latin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𝑑𝑟</m:t>
                        </m:r>
                      </m:sub>
                    </m:sSub>
                    <m:r>
                      <a:rPr lang="es-ES" sz="2000" b="0" i="1" smtClean="0">
                        <a:latin typeface="Cambria Math" panose="02040503050406030204" pitchFamily="18" charset="0"/>
                        <a:ea typeface="Cambria Math" panose="02040503050406030204" pitchFamily="18" charset="0"/>
                      </a:rPr>
                      <m:t>+ </m:t>
                    </m:r>
                    <m:f>
                      <m:fPr>
                        <m:ctrlPr>
                          <a:rPr lang="es-ES" sz="2000" b="0" i="1" smtClean="0">
                            <a:latin typeface="Cambria Math" panose="02040503050406030204" pitchFamily="18" charset="0"/>
                            <a:ea typeface="Cambria Math" panose="02040503050406030204" pitchFamily="18" charset="0"/>
                          </a:rPr>
                        </m:ctrlPr>
                      </m:fPr>
                      <m:num>
                        <m:r>
                          <a:rPr lang="es-ES" sz="2000" b="0" i="1" smtClean="0">
                            <a:latin typeface="Cambria Math" panose="02040503050406030204" pitchFamily="18" charset="0"/>
                            <a:ea typeface="Cambria Math" panose="02040503050406030204" pitchFamily="18" charset="0"/>
                          </a:rPr>
                          <m:t>𝑑</m:t>
                        </m:r>
                        <m:sSub>
                          <m:sSubPr>
                            <m:ctrlPr>
                              <a:rPr lang="es-ES" sz="2000" b="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ea typeface="Cambria Math" panose="02040503050406030204" pitchFamily="18" charset="0"/>
                              </a:rPr>
                              <m:t>𝑑𝑟</m:t>
                            </m:r>
                          </m:sub>
                        </m:sSub>
                      </m:num>
                      <m:den>
                        <m:r>
                          <a:rPr lang="es-ES" sz="2000" b="0" i="1" smtClean="0">
                            <a:latin typeface="Cambria Math" panose="02040503050406030204" pitchFamily="18" charset="0"/>
                            <a:ea typeface="Cambria Math" panose="02040503050406030204" pitchFamily="18" charset="0"/>
                          </a:rPr>
                          <m:t>𝑑𝑡</m:t>
                        </m:r>
                      </m:den>
                    </m:f>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𝑒</m:t>
                        </m:r>
                      </m:sub>
                    </m:sSub>
                    <m:r>
                      <a:rPr lang="es-ES" sz="2000" b="0" i="1" smtClean="0">
                        <a:latin typeface="Cambria Math" panose="02040503050406030204" pitchFamily="18" charset="0"/>
                        <a:ea typeface="Cambria Math" panose="02040503050406030204" pitchFamily="18" charset="0"/>
                      </a:rPr>
                      <m:t>−</m:t>
                    </m:r>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oMath>
                </a14:m>
                <a:r>
                  <a:rPr lang="es-ES" sz="2000" dirty="0">
                    <a:ea typeface="Cambria Math" panose="02040503050406030204" pitchFamily="18" charset="0"/>
                  </a:rPr>
                  <a:t> </a:t>
                </a:r>
                <a14:m>
                  <m:oMath xmlns:m="http://schemas.openxmlformats.org/officeDocument/2006/math">
                    <m:r>
                      <a:rPr lang="es-ES" sz="2000" i="1">
                        <a:latin typeface="Cambria Math" panose="02040503050406030204" pitchFamily="18" charset="0"/>
                        <a:ea typeface="Cambria Math" panose="02040503050406030204" pitchFamily="18" charset="0"/>
                      </a:rPr>
                      <m:t>∙</m:t>
                    </m:r>
                    <m:sSub>
                      <m:sSubPr>
                        <m:ctrlPr>
                          <a:rPr lang="es-ES" sz="2000" i="1" smtClean="0">
                            <a:latin typeface="Cambria Math" panose="02040503050406030204" pitchFamily="18" charset="0"/>
                            <a:ea typeface="Cambria Math" panose="02040503050406030204" pitchFamily="18" charset="0"/>
                          </a:rPr>
                        </m:ctrlPr>
                      </m:sSubPr>
                      <m:e>
                        <m:r>
                          <a:rPr lang="es-ES" sz="2000" i="1" smtClean="0">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ea typeface="Cambria Math" panose="02040503050406030204" pitchFamily="18" charset="0"/>
                          </a:rPr>
                          <m:t>𝑞𝑟</m:t>
                        </m:r>
                      </m:sub>
                    </m:sSub>
                  </m:oMath>
                </a14:m>
                <a:r>
                  <a:rPr lang="en-US" sz="2000" dirty="0"/>
                  <a:t> </a:t>
                </a:r>
                <a:endParaRPr lang="en-US" dirty="0"/>
              </a:p>
            </p:txBody>
          </p:sp>
        </mc:Choice>
        <mc:Fallback>
          <p:sp>
            <p:nvSpPr>
              <p:cNvPr id="13" name="CuadroTexto 12">
                <a:extLst>
                  <a:ext uri="{FF2B5EF4-FFF2-40B4-BE49-F238E27FC236}">
                    <a16:creationId xmlns:a16="http://schemas.microsoft.com/office/drawing/2014/main" id="{F6843D84-D297-4EB1-BC41-B344F267172A}"/>
                  </a:ext>
                </a:extLst>
              </p:cNvPr>
              <p:cNvSpPr txBox="1">
                <a:spLocks noRot="1" noChangeAspect="1" noMove="1" noResize="1" noEditPoints="1" noAdjustHandles="1" noChangeArrowheads="1" noChangeShapeType="1" noTextEdit="1"/>
              </p:cNvSpPr>
              <p:nvPr/>
            </p:nvSpPr>
            <p:spPr>
              <a:xfrm>
                <a:off x="457062" y="3082396"/>
                <a:ext cx="4870116" cy="452303"/>
              </a:xfrm>
              <a:prstGeom prst="rect">
                <a:avLst/>
              </a:prstGeom>
              <a:blipFill>
                <a:blip r:embed="rId5"/>
                <a:stretch>
                  <a:fillRect/>
                </a:stretch>
              </a:blipFill>
            </p:spPr>
            <p:txBody>
              <a:bodyPr/>
              <a:lstStyle/>
              <a:p>
                <a:r>
                  <a:rPr lang="en-US">
                    <a:noFill/>
                  </a:rPr>
                  <a:t> </a:t>
                </a:r>
              </a:p>
            </p:txBody>
          </p:sp>
        </mc:Fallback>
      </mc:AlternateContent>
      <p:cxnSp>
        <p:nvCxnSpPr>
          <p:cNvPr id="11" name="Conector recto 10">
            <a:extLst>
              <a:ext uri="{FF2B5EF4-FFF2-40B4-BE49-F238E27FC236}">
                <a16:creationId xmlns:a16="http://schemas.microsoft.com/office/drawing/2014/main" id="{A8009367-0840-4DD5-945D-DDCE0711BF71}"/>
              </a:ext>
            </a:extLst>
          </p:cNvPr>
          <p:cNvCxnSpPr/>
          <p:nvPr/>
        </p:nvCxnSpPr>
        <p:spPr>
          <a:xfrm flipV="1">
            <a:off x="2734925" y="2049057"/>
            <a:ext cx="520861" cy="905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EA92BF8B-4E58-4700-A5BE-33CEC627FC06}"/>
              </a:ext>
            </a:extLst>
          </p:cNvPr>
          <p:cNvCxnSpPr/>
          <p:nvPr/>
        </p:nvCxnSpPr>
        <p:spPr>
          <a:xfrm flipV="1">
            <a:off x="4729352" y="3011075"/>
            <a:ext cx="520861" cy="905218"/>
          </a:xfrm>
          <a:prstGeom prst="line">
            <a:avLst/>
          </a:prstGeom>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438EF8B8-6B0E-4A7F-B6B7-4E0058E652DB}"/>
              </a:ext>
            </a:extLst>
          </p:cNvPr>
          <p:cNvSpPr txBox="1"/>
          <p:nvPr/>
        </p:nvSpPr>
        <p:spPr>
          <a:xfrm>
            <a:off x="3192804" y="1794553"/>
            <a:ext cx="312906" cy="369332"/>
          </a:xfrm>
          <a:prstGeom prst="rect">
            <a:avLst/>
          </a:prstGeom>
          <a:noFill/>
        </p:spPr>
        <p:txBody>
          <a:bodyPr wrap="none" rtlCol="0">
            <a:spAutoFit/>
          </a:bodyPr>
          <a:lstStyle/>
          <a:p>
            <a:r>
              <a:rPr lang="es-ES" dirty="0"/>
              <a:t>0</a:t>
            </a:r>
            <a:endParaRPr lang="en-US" dirty="0"/>
          </a:p>
        </p:txBody>
      </p:sp>
      <p:sp>
        <p:nvSpPr>
          <p:cNvPr id="19" name="CuadroTexto 18">
            <a:extLst>
              <a:ext uri="{FF2B5EF4-FFF2-40B4-BE49-F238E27FC236}">
                <a16:creationId xmlns:a16="http://schemas.microsoft.com/office/drawing/2014/main" id="{5F726187-0183-4C8C-8B0F-131C99A34DD4}"/>
              </a:ext>
            </a:extLst>
          </p:cNvPr>
          <p:cNvSpPr txBox="1"/>
          <p:nvPr/>
        </p:nvSpPr>
        <p:spPr>
          <a:xfrm>
            <a:off x="5172710" y="2713064"/>
            <a:ext cx="312906" cy="369332"/>
          </a:xfrm>
          <a:prstGeom prst="rect">
            <a:avLst/>
          </a:prstGeom>
          <a:noFill/>
        </p:spPr>
        <p:txBody>
          <a:bodyPr wrap="none" rtlCol="0">
            <a:spAutoFit/>
          </a:bodyPr>
          <a:lstStyle/>
          <a:p>
            <a:r>
              <a:rPr lang="es-ES" dirty="0"/>
              <a:t>0</a:t>
            </a:r>
            <a:endParaRPr lang="en-US" dirty="0"/>
          </a:p>
        </p:txBody>
      </p:sp>
      <p:sp>
        <p:nvSpPr>
          <p:cNvPr id="17" name="Elipse 16">
            <a:extLst>
              <a:ext uri="{FF2B5EF4-FFF2-40B4-BE49-F238E27FC236}">
                <a16:creationId xmlns:a16="http://schemas.microsoft.com/office/drawing/2014/main" id="{FD7A7FCD-ADD1-4B60-AB90-1D5A28096C79}"/>
              </a:ext>
            </a:extLst>
          </p:cNvPr>
          <p:cNvSpPr/>
          <p:nvPr/>
        </p:nvSpPr>
        <p:spPr>
          <a:xfrm>
            <a:off x="3560998" y="1862793"/>
            <a:ext cx="1123573" cy="2124571"/>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 name="Rectángulo 19">
                <a:extLst>
                  <a:ext uri="{FF2B5EF4-FFF2-40B4-BE49-F238E27FC236}">
                    <a16:creationId xmlns:a16="http://schemas.microsoft.com/office/drawing/2014/main" id="{D742862B-4B87-4729-8D3B-9517DA2937E9}"/>
                  </a:ext>
                </a:extLst>
              </p:cNvPr>
              <p:cNvSpPr/>
              <p:nvPr/>
            </p:nvSpPr>
            <p:spPr>
              <a:xfrm>
                <a:off x="949546" y="3875299"/>
                <a:ext cx="2434769" cy="392993"/>
              </a:xfrm>
              <a:prstGeom prst="rect">
                <a:avLst/>
              </a:prstGeom>
              <a:ln w="3175">
                <a:solidFill>
                  <a:schemeClr val="tx1"/>
                </a:solidFill>
              </a:ln>
            </p:spPr>
            <p:txBody>
              <a:bodyPr wrap="none">
                <a:spAutoFit/>
              </a:bodyPr>
              <a:lstStyle/>
              <a:p>
                <a:r>
                  <a:rPr lang="en-GB" spc="300" dirty="0"/>
                  <a:t>Slip speed (</a:t>
                </a:r>
                <a14:m>
                  <m:oMath xmlns:m="http://schemas.openxmlformats.org/officeDocument/2006/math">
                    <m:sSub>
                      <m:sSubPr>
                        <m:ctrlPr>
                          <a:rPr lang="en-GB" sz="2000" i="1" spc="300" smtClean="0">
                            <a:latin typeface="Cambria Math" panose="02040503050406030204" pitchFamily="18" charset="0"/>
                          </a:rPr>
                        </m:ctrlPr>
                      </m:sSubPr>
                      <m:e>
                        <m:r>
                          <a:rPr lang="en-GB" sz="2000" i="1" spc="300" smtClean="0">
                            <a:latin typeface="Cambria Math" panose="02040503050406030204" pitchFamily="18" charset="0"/>
                            <a:ea typeface="Cambria Math" panose="02040503050406030204" pitchFamily="18" charset="0"/>
                          </a:rPr>
                          <m:t>𝜔</m:t>
                        </m:r>
                      </m:e>
                      <m:sub>
                        <m:r>
                          <a:rPr lang="es-ES" sz="2000" b="0" i="1" spc="300" smtClean="0">
                            <a:latin typeface="Cambria Math" panose="02040503050406030204" pitchFamily="18" charset="0"/>
                          </a:rPr>
                          <m:t>𝑠𝑙</m:t>
                        </m:r>
                      </m:sub>
                    </m:sSub>
                  </m:oMath>
                </a14:m>
                <a:r>
                  <a:rPr lang="en-GB" spc="300" dirty="0"/>
                  <a:t>)</a:t>
                </a:r>
              </a:p>
            </p:txBody>
          </p:sp>
        </mc:Choice>
        <mc:Fallback>
          <p:sp>
            <p:nvSpPr>
              <p:cNvPr id="20" name="Rectángulo 19">
                <a:extLst>
                  <a:ext uri="{FF2B5EF4-FFF2-40B4-BE49-F238E27FC236}">
                    <a16:creationId xmlns:a16="http://schemas.microsoft.com/office/drawing/2014/main" id="{D742862B-4B87-4729-8D3B-9517DA2937E9}"/>
                  </a:ext>
                </a:extLst>
              </p:cNvPr>
              <p:cNvSpPr>
                <a:spLocks noRot="1" noChangeAspect="1" noMove="1" noResize="1" noEditPoints="1" noAdjustHandles="1" noChangeArrowheads="1" noChangeShapeType="1" noTextEdit="1"/>
              </p:cNvSpPr>
              <p:nvPr/>
            </p:nvSpPr>
            <p:spPr>
              <a:xfrm>
                <a:off x="949546" y="3875299"/>
                <a:ext cx="2434769" cy="392993"/>
              </a:xfrm>
              <a:prstGeom prst="rect">
                <a:avLst/>
              </a:prstGeom>
              <a:blipFill>
                <a:blip r:embed="rId6"/>
                <a:stretch>
                  <a:fillRect l="-2250" t="-3077" r="-1000" b="-23077"/>
                </a:stretch>
              </a:blipFill>
              <a:ln w="3175">
                <a:solidFill>
                  <a:schemeClr val="tx1"/>
                </a:solidFill>
              </a:ln>
            </p:spPr>
            <p:txBody>
              <a:bodyPr/>
              <a:lstStyle/>
              <a:p>
                <a:r>
                  <a:rPr lang="en-US">
                    <a:noFill/>
                  </a:rPr>
                  <a:t> </a:t>
                </a:r>
              </a:p>
            </p:txBody>
          </p:sp>
        </mc:Fallback>
      </mc:AlternateContent>
      <p:cxnSp>
        <p:nvCxnSpPr>
          <p:cNvPr id="22" name="Conector recto de flecha 21">
            <a:extLst>
              <a:ext uri="{FF2B5EF4-FFF2-40B4-BE49-F238E27FC236}">
                <a16:creationId xmlns:a16="http://schemas.microsoft.com/office/drawing/2014/main" id="{59C5C2C1-DCDE-4300-B774-101FE7BBCFD4}"/>
              </a:ext>
            </a:extLst>
          </p:cNvPr>
          <p:cNvCxnSpPr>
            <a:cxnSpLocks/>
          </p:cNvCxnSpPr>
          <p:nvPr/>
        </p:nvCxnSpPr>
        <p:spPr>
          <a:xfrm flipH="1">
            <a:off x="3389364" y="3674326"/>
            <a:ext cx="356814" cy="186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CuadroTexto 23">
                <a:extLst>
                  <a:ext uri="{FF2B5EF4-FFF2-40B4-BE49-F238E27FC236}">
                    <a16:creationId xmlns:a16="http://schemas.microsoft.com/office/drawing/2014/main" id="{8D39B36F-A635-4303-853C-4DDE7583F257}"/>
                  </a:ext>
                </a:extLst>
              </p:cNvPr>
              <p:cNvSpPr txBox="1"/>
              <p:nvPr/>
            </p:nvSpPr>
            <p:spPr>
              <a:xfrm>
                <a:off x="627520" y="5042776"/>
                <a:ext cx="1645707" cy="6339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rPr>
                            <m:t>𝑠𝑙</m:t>
                          </m:r>
                        </m:sub>
                      </m:sSub>
                      <m:r>
                        <a:rPr lang="es-ES" sz="2000" b="0" i="1" smtClean="0">
                          <a:latin typeface="Cambria Math" panose="02040503050406030204" pitchFamily="18" charset="0"/>
                        </a:rPr>
                        <m:t>=</m:t>
                      </m:r>
                      <m:f>
                        <m:fPr>
                          <m:ctrlPr>
                            <a:rPr lang="es-ES" sz="2000" b="0" i="1" smtClean="0">
                              <a:latin typeface="Cambria Math" panose="02040503050406030204" pitchFamily="18" charset="0"/>
                            </a:rPr>
                          </m:ctrlPr>
                        </m:fPr>
                        <m:num>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𝐿</m:t>
                              </m:r>
                            </m:e>
                            <m:sub>
                              <m:r>
                                <a:rPr lang="es-ES" sz="2000" b="0" i="1" smtClean="0">
                                  <a:latin typeface="Cambria Math" panose="02040503050406030204" pitchFamily="18" charset="0"/>
                                </a:rPr>
                                <m:t>𝑚</m:t>
                              </m:r>
                            </m:sub>
                          </m:sSub>
                        </m:num>
                        <m:den>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𝜏</m:t>
                              </m:r>
                            </m:e>
                            <m:sub>
                              <m:r>
                                <a:rPr lang="es-ES" sz="2000" b="0" i="1" smtClean="0">
                                  <a:latin typeface="Cambria Math" panose="02040503050406030204" pitchFamily="18" charset="0"/>
                                </a:rPr>
                                <m:t>𝑟</m:t>
                              </m:r>
                            </m:sub>
                          </m:sSub>
                        </m:den>
                      </m:f>
                      <m:r>
                        <a:rPr lang="es-ES" sz="2000" b="0" i="1" smtClean="0">
                          <a:latin typeface="Cambria Math" panose="02040503050406030204" pitchFamily="18" charset="0"/>
                          <a:ea typeface="Cambria Math" panose="02040503050406030204" pitchFamily="18" charset="0"/>
                        </a:rPr>
                        <m:t>∙</m:t>
                      </m:r>
                      <m:f>
                        <m:fPr>
                          <m:ctrlPr>
                            <a:rPr lang="es-ES" sz="2000" b="0" i="1" smtClean="0">
                              <a:latin typeface="Cambria Math" panose="02040503050406030204" pitchFamily="18" charset="0"/>
                              <a:ea typeface="Cambria Math" panose="02040503050406030204" pitchFamily="18" charset="0"/>
                            </a:rPr>
                          </m:ctrlPr>
                        </m:fPr>
                        <m:num>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𝑞𝑠</m:t>
                              </m:r>
                            </m:sub>
                          </m:sSub>
                        </m:num>
                        <m:den>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ea typeface="Cambria Math" panose="02040503050406030204" pitchFamily="18" charset="0"/>
                                </a:rPr>
                                <m:t>𝑑𝑟</m:t>
                              </m:r>
                            </m:sub>
                          </m:sSub>
                        </m:den>
                      </m:f>
                    </m:oMath>
                  </m:oMathPara>
                </a14:m>
                <a:endParaRPr lang="en-US" dirty="0"/>
              </a:p>
            </p:txBody>
          </p:sp>
        </mc:Choice>
        <mc:Fallback>
          <p:sp>
            <p:nvSpPr>
              <p:cNvPr id="24" name="CuadroTexto 23">
                <a:extLst>
                  <a:ext uri="{FF2B5EF4-FFF2-40B4-BE49-F238E27FC236}">
                    <a16:creationId xmlns:a16="http://schemas.microsoft.com/office/drawing/2014/main" id="{8D39B36F-A635-4303-853C-4DDE7583F257}"/>
                  </a:ext>
                </a:extLst>
              </p:cNvPr>
              <p:cNvSpPr txBox="1">
                <a:spLocks noRot="1" noChangeAspect="1" noMove="1" noResize="1" noEditPoints="1" noAdjustHandles="1" noChangeArrowheads="1" noChangeShapeType="1" noTextEdit="1"/>
              </p:cNvSpPr>
              <p:nvPr/>
            </p:nvSpPr>
            <p:spPr>
              <a:xfrm>
                <a:off x="627520" y="5042776"/>
                <a:ext cx="1645707" cy="63395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CuadroTexto 24">
                <a:extLst>
                  <a:ext uri="{FF2B5EF4-FFF2-40B4-BE49-F238E27FC236}">
                    <a16:creationId xmlns:a16="http://schemas.microsoft.com/office/drawing/2014/main" id="{85BE4E32-A496-47DD-A2EC-0AC6D463EA43}"/>
                  </a:ext>
                </a:extLst>
              </p:cNvPr>
              <p:cNvSpPr txBox="1"/>
              <p:nvPr/>
            </p:nvSpPr>
            <p:spPr>
              <a:xfrm>
                <a:off x="3558735" y="5042776"/>
                <a:ext cx="1640000" cy="6974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𝜔</m:t>
                          </m:r>
                        </m:e>
                        <m:sub>
                          <m:r>
                            <a:rPr lang="es-ES" sz="2200" b="0" i="1" smtClean="0">
                              <a:latin typeface="Cambria Math" panose="02040503050406030204" pitchFamily="18" charset="0"/>
                            </a:rPr>
                            <m:t>𝑠𝑙</m:t>
                          </m:r>
                        </m:sub>
                      </m:sSub>
                      <m:r>
                        <a:rPr lang="es-ES" sz="2200" b="0" i="1" smtClean="0">
                          <a:latin typeface="Cambria Math" panose="02040503050406030204" pitchFamily="18" charset="0"/>
                        </a:rPr>
                        <m:t>=</m:t>
                      </m:r>
                      <m:f>
                        <m:fPr>
                          <m:ctrlPr>
                            <a:rPr lang="es-ES" sz="2200" b="0" i="1" smtClean="0">
                              <a:latin typeface="Cambria Math" panose="02040503050406030204" pitchFamily="18" charset="0"/>
                            </a:rPr>
                          </m:ctrlPr>
                        </m:fPr>
                        <m:num>
                          <m:r>
                            <a:rPr lang="es-ES" sz="2200" b="0" i="1" smtClean="0">
                              <a:latin typeface="Cambria Math" panose="02040503050406030204" pitchFamily="18" charset="0"/>
                            </a:rPr>
                            <m:t>1</m:t>
                          </m:r>
                        </m:num>
                        <m:den>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ea typeface="Cambria Math" panose="02040503050406030204" pitchFamily="18" charset="0"/>
                                </a:rPr>
                                <m:t>𝜏</m:t>
                              </m:r>
                            </m:e>
                            <m:sub>
                              <m:r>
                                <a:rPr lang="es-ES" sz="2200" b="0" i="1" smtClean="0">
                                  <a:latin typeface="Cambria Math" panose="02040503050406030204" pitchFamily="18" charset="0"/>
                                </a:rPr>
                                <m:t>𝑟</m:t>
                              </m:r>
                            </m:sub>
                          </m:sSub>
                        </m:den>
                      </m:f>
                      <m:r>
                        <a:rPr lang="es-ES" sz="2200" b="0" i="1" smtClean="0">
                          <a:latin typeface="Cambria Math" panose="02040503050406030204" pitchFamily="18" charset="0"/>
                          <a:ea typeface="Cambria Math" panose="02040503050406030204" pitchFamily="18" charset="0"/>
                        </a:rPr>
                        <m:t>∙</m:t>
                      </m:r>
                      <m:f>
                        <m:fPr>
                          <m:ctrlPr>
                            <a:rPr lang="es-ES" sz="2200" b="0" i="1" smtClean="0">
                              <a:latin typeface="Cambria Math" panose="02040503050406030204" pitchFamily="18" charset="0"/>
                              <a:ea typeface="Cambria Math" panose="02040503050406030204" pitchFamily="18" charset="0"/>
                            </a:rPr>
                          </m:ctrlPr>
                        </m:fPr>
                        <m:num>
                          <m:sSub>
                            <m:sSubPr>
                              <m:ctrlPr>
                                <a:rPr lang="es-ES" sz="2200" b="0" i="1" smtClean="0">
                                  <a:latin typeface="Cambria Math" panose="02040503050406030204" pitchFamily="18" charset="0"/>
                                  <a:ea typeface="Cambria Math" panose="02040503050406030204" pitchFamily="18" charset="0"/>
                                </a:rPr>
                              </m:ctrlPr>
                            </m:sSubPr>
                            <m:e>
                              <m:r>
                                <a:rPr lang="es-ES" sz="2200" b="0" i="1" smtClean="0">
                                  <a:latin typeface="Cambria Math" panose="02040503050406030204" pitchFamily="18" charset="0"/>
                                  <a:ea typeface="Cambria Math" panose="02040503050406030204" pitchFamily="18" charset="0"/>
                                </a:rPr>
                                <m:t>𝑖</m:t>
                              </m:r>
                            </m:e>
                            <m:sub>
                              <m:r>
                                <a:rPr lang="es-ES" sz="2200" b="0" i="1" smtClean="0">
                                  <a:latin typeface="Cambria Math" panose="02040503050406030204" pitchFamily="18" charset="0"/>
                                  <a:ea typeface="Cambria Math" panose="02040503050406030204" pitchFamily="18" charset="0"/>
                                </a:rPr>
                                <m:t>𝑞𝑠</m:t>
                              </m:r>
                            </m:sub>
                          </m:sSub>
                        </m:num>
                        <m:den>
                          <m:sSub>
                            <m:sSubPr>
                              <m:ctrlPr>
                                <a:rPr lang="es-ES" sz="2200" b="0" i="1" smtClean="0">
                                  <a:latin typeface="Cambria Math" panose="02040503050406030204" pitchFamily="18" charset="0"/>
                                  <a:ea typeface="Cambria Math" panose="02040503050406030204" pitchFamily="18" charset="0"/>
                                </a:rPr>
                              </m:ctrlPr>
                            </m:sSubPr>
                            <m:e>
                              <m:r>
                                <a:rPr lang="es-ES" sz="2200" b="0" i="1" smtClean="0">
                                  <a:latin typeface="Cambria Math" panose="02040503050406030204" pitchFamily="18" charset="0"/>
                                  <a:ea typeface="Cambria Math" panose="02040503050406030204" pitchFamily="18" charset="0"/>
                                </a:rPr>
                                <m:t>𝑖</m:t>
                              </m:r>
                            </m:e>
                            <m:sub>
                              <m:r>
                                <a:rPr lang="es-ES" sz="2200" b="0" i="1" smtClean="0">
                                  <a:latin typeface="Cambria Math" panose="02040503050406030204" pitchFamily="18" charset="0"/>
                                  <a:ea typeface="Cambria Math" panose="02040503050406030204" pitchFamily="18" charset="0"/>
                                </a:rPr>
                                <m:t>𝑑𝑠</m:t>
                              </m:r>
                            </m:sub>
                          </m:sSub>
                        </m:den>
                      </m:f>
                    </m:oMath>
                  </m:oMathPara>
                </a14:m>
                <a:endParaRPr lang="en-US" sz="2200" dirty="0"/>
              </a:p>
            </p:txBody>
          </p:sp>
        </mc:Choice>
        <mc:Fallback>
          <p:sp>
            <p:nvSpPr>
              <p:cNvPr id="25" name="CuadroTexto 24">
                <a:extLst>
                  <a:ext uri="{FF2B5EF4-FFF2-40B4-BE49-F238E27FC236}">
                    <a16:creationId xmlns:a16="http://schemas.microsoft.com/office/drawing/2014/main" id="{85BE4E32-A496-47DD-A2EC-0AC6D463EA43}"/>
                  </a:ext>
                </a:extLst>
              </p:cNvPr>
              <p:cNvSpPr txBox="1">
                <a:spLocks noRot="1" noChangeAspect="1" noMove="1" noResize="1" noEditPoints="1" noAdjustHandles="1" noChangeArrowheads="1" noChangeShapeType="1" noTextEdit="1"/>
              </p:cNvSpPr>
              <p:nvPr/>
            </p:nvSpPr>
            <p:spPr>
              <a:xfrm>
                <a:off x="3558735" y="5042776"/>
                <a:ext cx="1640000" cy="697435"/>
              </a:xfrm>
              <a:prstGeom prst="rect">
                <a:avLst/>
              </a:prstGeom>
              <a:blipFill>
                <a:blip r:embed="rId8"/>
                <a:stretch>
                  <a:fillRect/>
                </a:stretch>
              </a:blipFill>
            </p:spPr>
            <p:txBody>
              <a:bodyPr/>
              <a:lstStyle/>
              <a:p>
                <a:r>
                  <a:rPr lang="en-US">
                    <a:noFill/>
                  </a:rPr>
                  <a:t> </a:t>
                </a:r>
              </a:p>
            </p:txBody>
          </p:sp>
        </mc:Fallback>
      </mc:AlternateContent>
      <p:cxnSp>
        <p:nvCxnSpPr>
          <p:cNvPr id="27" name="Conector recto de flecha 26">
            <a:extLst>
              <a:ext uri="{FF2B5EF4-FFF2-40B4-BE49-F238E27FC236}">
                <a16:creationId xmlns:a16="http://schemas.microsoft.com/office/drawing/2014/main" id="{7D38CF73-1D4A-4F68-B350-72FF697674FE}"/>
              </a:ext>
            </a:extLst>
          </p:cNvPr>
          <p:cNvCxnSpPr>
            <a:cxnSpLocks/>
          </p:cNvCxnSpPr>
          <p:nvPr/>
        </p:nvCxnSpPr>
        <p:spPr>
          <a:xfrm>
            <a:off x="2515541" y="5352588"/>
            <a:ext cx="6870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CuadroTexto 27">
                <a:extLst>
                  <a:ext uri="{FF2B5EF4-FFF2-40B4-BE49-F238E27FC236}">
                    <a16:creationId xmlns:a16="http://schemas.microsoft.com/office/drawing/2014/main" id="{C86ABECA-9DD6-46BA-BB2B-68E59002A5D0}"/>
                  </a:ext>
                </a:extLst>
              </p:cNvPr>
              <p:cNvSpPr txBox="1"/>
              <p:nvPr/>
            </p:nvSpPr>
            <p:spPr>
              <a:xfrm>
                <a:off x="2191154" y="5954718"/>
                <a:ext cx="1633524" cy="307777"/>
              </a:xfrm>
              <a:prstGeom prst="rect">
                <a:avLst/>
              </a:prstGeom>
              <a:noFill/>
              <a:ln w="6350">
                <a:solidFill>
                  <a:schemeClr val="tx1"/>
                </a:solidFill>
              </a:ln>
            </p:spPr>
            <p:txBody>
              <a:bodyPr wrap="none" lIns="0" tIns="0" rIns="0" bIns="0" rtlCol="0">
                <a:spAutoFit/>
              </a:bodyPr>
              <a:lstStyle/>
              <a:p>
                <a14:m>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r>
                          <a:rPr lang="es-ES" sz="2000" i="1">
                            <a:latin typeface="Cambria Math" panose="02040503050406030204" pitchFamily="18" charset="0"/>
                            <a:ea typeface="Cambria Math" panose="02040503050406030204" pitchFamily="18" charset="0"/>
                          </a:rPr>
                          <m:t>𝑑𝑟</m:t>
                        </m:r>
                      </m:sub>
                    </m:sSub>
                    <m:r>
                      <a:rPr lang="es-ES" sz="2000" b="0" i="0" smtClean="0">
                        <a:latin typeface="Cambria Math" panose="02040503050406030204" pitchFamily="18" charset="0"/>
                        <a:ea typeface="Cambria Math" panose="02040503050406030204" pitchFamily="18" charset="0"/>
                      </a:rPr>
                      <m:t>=</m:t>
                    </m:r>
                    <m:sSub>
                      <m:sSubPr>
                        <m:ctrlPr>
                          <a:rPr lang="es-ES" sz="2000" i="1">
                            <a:latin typeface="Cambria Math" panose="02040503050406030204" pitchFamily="18" charset="0"/>
                          </a:rPr>
                        </m:ctrlPr>
                      </m:sSubPr>
                      <m:e>
                        <m:r>
                          <a:rPr lang="es-ES" sz="2000" b="0" i="1" smtClean="0">
                            <a:latin typeface="Cambria Math" panose="02040503050406030204" pitchFamily="18" charset="0"/>
                          </a:rPr>
                          <m:t>  </m:t>
                        </m:r>
                        <m:r>
                          <a:rPr lang="es-ES" sz="2000" i="1">
                            <a:latin typeface="Cambria Math" panose="02040503050406030204" pitchFamily="18" charset="0"/>
                          </a:rPr>
                          <m:t>𝐿</m:t>
                        </m:r>
                      </m:e>
                      <m:sub>
                        <m:r>
                          <a:rPr lang="es-ES" sz="2000" i="1">
                            <a:latin typeface="Cambria Math" panose="02040503050406030204" pitchFamily="18" charset="0"/>
                          </a:rPr>
                          <m:t>𝑚</m:t>
                        </m:r>
                      </m:sub>
                    </m:sSub>
                  </m:oMath>
                </a14:m>
                <a:r>
                  <a:rPr lang="es-ES" sz="2000" dirty="0">
                    <a:ea typeface="Cambria Math" panose="02040503050406030204" pitchFamily="18" charset="0"/>
                  </a:rPr>
                  <a:t> </a:t>
                </a:r>
                <a14:m>
                  <m:oMath xmlns:m="http://schemas.openxmlformats.org/officeDocument/2006/math">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𝑖</m:t>
                        </m:r>
                      </m:e>
                      <m:sub>
                        <m:r>
                          <a:rPr lang="es-ES" sz="2000" i="1">
                            <a:latin typeface="Cambria Math" panose="02040503050406030204" pitchFamily="18" charset="0"/>
                            <a:ea typeface="Cambria Math" panose="02040503050406030204" pitchFamily="18" charset="0"/>
                          </a:rPr>
                          <m:t>𝑑𝑠</m:t>
                        </m:r>
                      </m:sub>
                    </m:sSub>
                  </m:oMath>
                </a14:m>
                <a:endParaRPr lang="en-US" dirty="0"/>
              </a:p>
            </p:txBody>
          </p:sp>
        </mc:Choice>
        <mc:Fallback>
          <p:sp>
            <p:nvSpPr>
              <p:cNvPr id="28" name="CuadroTexto 27">
                <a:extLst>
                  <a:ext uri="{FF2B5EF4-FFF2-40B4-BE49-F238E27FC236}">
                    <a16:creationId xmlns:a16="http://schemas.microsoft.com/office/drawing/2014/main" id="{C86ABECA-9DD6-46BA-BB2B-68E59002A5D0}"/>
                  </a:ext>
                </a:extLst>
              </p:cNvPr>
              <p:cNvSpPr txBox="1">
                <a:spLocks noRot="1" noChangeAspect="1" noMove="1" noResize="1" noEditPoints="1" noAdjustHandles="1" noChangeArrowheads="1" noChangeShapeType="1" noTextEdit="1"/>
              </p:cNvSpPr>
              <p:nvPr/>
            </p:nvSpPr>
            <p:spPr>
              <a:xfrm>
                <a:off x="2191154" y="5954718"/>
                <a:ext cx="1633524" cy="307777"/>
              </a:xfrm>
              <a:prstGeom prst="rect">
                <a:avLst/>
              </a:prstGeom>
              <a:blipFill>
                <a:blip r:embed="rId9"/>
                <a:stretch>
                  <a:fillRect l="-5576" r="-1859" b="-19608"/>
                </a:stretch>
              </a:blipFill>
              <a:ln w="6350">
                <a:solidFill>
                  <a:schemeClr val="tx1"/>
                </a:solidFill>
              </a:ln>
            </p:spPr>
            <p:txBody>
              <a:bodyPr/>
              <a:lstStyle/>
              <a:p>
                <a:r>
                  <a:rPr lang="en-US">
                    <a:noFill/>
                  </a:rPr>
                  <a:t> </a:t>
                </a:r>
              </a:p>
            </p:txBody>
          </p:sp>
        </mc:Fallback>
      </mc:AlternateContent>
      <p:cxnSp>
        <p:nvCxnSpPr>
          <p:cNvPr id="30" name="Conector recto 29">
            <a:extLst>
              <a:ext uri="{FF2B5EF4-FFF2-40B4-BE49-F238E27FC236}">
                <a16:creationId xmlns:a16="http://schemas.microsoft.com/office/drawing/2014/main" id="{91A4E82A-35CC-4D57-B338-9C7537609BA5}"/>
              </a:ext>
            </a:extLst>
          </p:cNvPr>
          <p:cNvCxnSpPr>
            <a:cxnSpLocks/>
          </p:cNvCxnSpPr>
          <p:nvPr/>
        </p:nvCxnSpPr>
        <p:spPr>
          <a:xfrm>
            <a:off x="2737117" y="5352589"/>
            <a:ext cx="1" cy="582398"/>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3AA6B615-57F1-4FA9-9528-99CF4D311667}"/>
              </a:ext>
            </a:extLst>
          </p:cNvPr>
          <p:cNvSpPr/>
          <p:nvPr/>
        </p:nvSpPr>
        <p:spPr>
          <a:xfrm>
            <a:off x="3516016" y="4962172"/>
            <a:ext cx="1897090" cy="90518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a:extLst>
              <a:ext uri="{FF2B5EF4-FFF2-40B4-BE49-F238E27FC236}">
                <a16:creationId xmlns:a16="http://schemas.microsoft.com/office/drawing/2014/main" id="{F269F085-7480-416D-9EEA-2F2C10A12F69}"/>
              </a:ext>
            </a:extLst>
          </p:cNvPr>
          <p:cNvPicPr>
            <a:picLocks noChangeAspect="1"/>
          </p:cNvPicPr>
          <p:nvPr/>
        </p:nvPicPr>
        <p:blipFill>
          <a:blip r:embed="rId10"/>
          <a:stretch>
            <a:fillRect/>
          </a:stretch>
        </p:blipFill>
        <p:spPr>
          <a:xfrm>
            <a:off x="5517390" y="1979219"/>
            <a:ext cx="6658173" cy="3618077"/>
          </a:xfrm>
          <a:prstGeom prst="rect">
            <a:avLst/>
          </a:prstGeom>
        </p:spPr>
      </p:pic>
      <p:sp>
        <p:nvSpPr>
          <p:cNvPr id="21" name="Elipse 20">
            <a:extLst>
              <a:ext uri="{FF2B5EF4-FFF2-40B4-BE49-F238E27FC236}">
                <a16:creationId xmlns:a16="http://schemas.microsoft.com/office/drawing/2014/main" id="{F0BB9EA8-8215-4A48-9FBE-DE1C97956304}"/>
              </a:ext>
            </a:extLst>
          </p:cNvPr>
          <p:cNvSpPr/>
          <p:nvPr/>
        </p:nvSpPr>
        <p:spPr>
          <a:xfrm>
            <a:off x="7794701" y="4165575"/>
            <a:ext cx="1516566" cy="123275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1372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8</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Rotor flux oriented control</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mc:AlternateContent xmlns:mc="http://schemas.openxmlformats.org/markup-compatibility/2006">
        <mc:Choice xmlns:a14="http://schemas.microsoft.com/office/drawing/2010/main" Requires="a14">
          <p:sp>
            <p:nvSpPr>
              <p:cNvPr id="6" name="Rectángulo 5">
                <a:extLst>
                  <a:ext uri="{FF2B5EF4-FFF2-40B4-BE49-F238E27FC236}">
                    <a16:creationId xmlns:a16="http://schemas.microsoft.com/office/drawing/2014/main" id="{A5A32949-8B12-408B-85FE-843165CFB178}"/>
                  </a:ext>
                </a:extLst>
              </p:cNvPr>
              <p:cNvSpPr/>
              <p:nvPr/>
            </p:nvSpPr>
            <p:spPr>
              <a:xfrm>
                <a:off x="648275" y="1214595"/>
                <a:ext cx="7004381" cy="646331"/>
              </a:xfrm>
              <a:prstGeom prst="rect">
                <a:avLst/>
              </a:prstGeom>
            </p:spPr>
            <p:txBody>
              <a:bodyPr wrap="square">
                <a:spAutoFit/>
              </a:bodyPr>
              <a:lstStyle/>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v"/>
                </a:pPr>
                <a:r>
                  <a:rPr lang="en-GB" sz="2000" b="1" spc="300" dirty="0"/>
                  <a:t> Determination of rotor flux position </a:t>
                </a:r>
                <a14:m>
                  <m:oMath xmlns:m="http://schemas.openxmlformats.org/officeDocument/2006/math">
                    <m:sSub>
                      <m:sSubPr>
                        <m:ctrlPr>
                          <a:rPr lang="en-US" sz="2000" b="1" i="1">
                            <a:latin typeface="Cambria Math" panose="02040503050406030204" pitchFamily="18" charset="0"/>
                          </a:rPr>
                        </m:ctrlPr>
                      </m:sSubPr>
                      <m:e>
                        <m:r>
                          <a:rPr lang="es-ES" sz="2000" b="1" i="1">
                            <a:latin typeface="Cambria Math" panose="02040503050406030204" pitchFamily="18" charset="0"/>
                          </a:rPr>
                          <m:t>(</m:t>
                        </m:r>
                        <m:r>
                          <a:rPr lang="en-US" sz="2000" b="1" i="1">
                            <a:latin typeface="Cambria Math" panose="02040503050406030204" pitchFamily="18" charset="0"/>
                            <a:ea typeface="Cambria Math" panose="02040503050406030204" pitchFamily="18" charset="0"/>
                          </a:rPr>
                          <m:t>𝜽</m:t>
                        </m:r>
                      </m:e>
                      <m:sub>
                        <m:r>
                          <a:rPr lang="es-ES" sz="2000" b="1" i="1">
                            <a:latin typeface="Cambria Math" panose="02040503050406030204" pitchFamily="18" charset="0"/>
                            <a:ea typeface="Cambria Math" panose="02040503050406030204" pitchFamily="18" charset="0"/>
                          </a:rPr>
                          <m:t>𝒆</m:t>
                        </m:r>
                      </m:sub>
                    </m:sSub>
                    <m:r>
                      <a:rPr lang="es-ES" sz="2000" b="1" i="1">
                        <a:latin typeface="Cambria Math" panose="02040503050406030204" pitchFamily="18" charset="0"/>
                        <a:ea typeface="Cambria Math" panose="02040503050406030204" pitchFamily="18" charset="0"/>
                      </a:rPr>
                      <m:t>)</m:t>
                    </m:r>
                  </m:oMath>
                </a14:m>
                <a:endParaRPr lang="en-GB" sz="2000" b="1" spc="300" dirty="0"/>
              </a:p>
            </p:txBody>
          </p:sp>
        </mc:Choice>
        <mc:Fallback>
          <p:sp>
            <p:nvSpPr>
              <p:cNvPr id="6" name="Rectángulo 5">
                <a:extLst>
                  <a:ext uri="{FF2B5EF4-FFF2-40B4-BE49-F238E27FC236}">
                    <a16:creationId xmlns:a16="http://schemas.microsoft.com/office/drawing/2014/main" id="{A5A32949-8B12-408B-85FE-843165CFB178}"/>
                  </a:ext>
                </a:extLst>
              </p:cNvPr>
              <p:cNvSpPr>
                <a:spLocks noRot="1" noChangeAspect="1" noMove="1" noResize="1" noEditPoints="1" noAdjustHandles="1" noChangeArrowheads="1" noChangeShapeType="1" noTextEdit="1"/>
              </p:cNvSpPr>
              <p:nvPr/>
            </p:nvSpPr>
            <p:spPr>
              <a:xfrm>
                <a:off x="648275" y="1214595"/>
                <a:ext cx="7004381" cy="646331"/>
              </a:xfrm>
              <a:prstGeom prst="rect">
                <a:avLst/>
              </a:prstGeom>
              <a:blipFill>
                <a:blip r:embed="rId3"/>
                <a:stretch>
                  <a:fillRect l="-783" b="-16981"/>
                </a:stretch>
              </a:blipFill>
            </p:spPr>
            <p:txBody>
              <a:bodyPr/>
              <a:lstStyle/>
              <a:p>
                <a:r>
                  <a:rPr lang="en-US">
                    <a:noFill/>
                  </a:rPr>
                  <a:t> </a:t>
                </a:r>
              </a:p>
            </p:txBody>
          </p:sp>
        </mc:Fallback>
      </mc:AlternateContent>
      <p:pic>
        <p:nvPicPr>
          <p:cNvPr id="10" name="Imagen 9">
            <a:extLst>
              <a:ext uri="{FF2B5EF4-FFF2-40B4-BE49-F238E27FC236}">
                <a16:creationId xmlns:a16="http://schemas.microsoft.com/office/drawing/2014/main" id="{F269F085-7480-416D-9EEA-2F2C10A12F69}"/>
              </a:ext>
            </a:extLst>
          </p:cNvPr>
          <p:cNvPicPr>
            <a:picLocks noChangeAspect="1"/>
          </p:cNvPicPr>
          <p:nvPr/>
        </p:nvPicPr>
        <p:blipFill>
          <a:blip r:embed="rId4"/>
          <a:stretch>
            <a:fillRect/>
          </a:stretch>
        </p:blipFill>
        <p:spPr>
          <a:xfrm>
            <a:off x="5517390" y="1979219"/>
            <a:ext cx="6658173" cy="3618077"/>
          </a:xfrm>
          <a:prstGeom prst="rect">
            <a:avLst/>
          </a:prstGeom>
        </p:spPr>
      </p:pic>
      <p:sp>
        <p:nvSpPr>
          <p:cNvPr id="21" name="Elipse 20">
            <a:extLst>
              <a:ext uri="{FF2B5EF4-FFF2-40B4-BE49-F238E27FC236}">
                <a16:creationId xmlns:a16="http://schemas.microsoft.com/office/drawing/2014/main" id="{F0BB9EA8-8215-4A48-9FBE-DE1C97956304}"/>
              </a:ext>
            </a:extLst>
          </p:cNvPr>
          <p:cNvSpPr/>
          <p:nvPr/>
        </p:nvSpPr>
        <p:spPr>
          <a:xfrm>
            <a:off x="7794701" y="4165575"/>
            <a:ext cx="1516566" cy="123275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agrama de flujo: combinar 25">
            <a:extLst>
              <a:ext uri="{FF2B5EF4-FFF2-40B4-BE49-F238E27FC236}">
                <a16:creationId xmlns:a16="http://schemas.microsoft.com/office/drawing/2014/main" id="{DFB984EB-0DEB-4562-ADF2-CDD03C73D6FC}"/>
              </a:ext>
            </a:extLst>
          </p:cNvPr>
          <p:cNvSpPr/>
          <p:nvPr/>
        </p:nvSpPr>
        <p:spPr>
          <a:xfrm rot="16200000">
            <a:off x="1873918" y="2720048"/>
            <a:ext cx="902824" cy="902827"/>
          </a:xfrm>
          <a:prstGeom prst="flowChartMerg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iagrama de flujo: conector 28">
            <a:extLst>
              <a:ext uri="{FF2B5EF4-FFF2-40B4-BE49-F238E27FC236}">
                <a16:creationId xmlns:a16="http://schemas.microsoft.com/office/drawing/2014/main" id="{1B6F2072-7590-4F22-98ED-82C920F0CE36}"/>
              </a:ext>
            </a:extLst>
          </p:cNvPr>
          <p:cNvSpPr/>
          <p:nvPr/>
        </p:nvSpPr>
        <p:spPr>
          <a:xfrm>
            <a:off x="3328428" y="3018095"/>
            <a:ext cx="358815" cy="335667"/>
          </a:xfrm>
          <a:prstGeom prst="flowChartConnec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ángulo 30">
            <a:extLst>
              <a:ext uri="{FF2B5EF4-FFF2-40B4-BE49-F238E27FC236}">
                <a16:creationId xmlns:a16="http://schemas.microsoft.com/office/drawing/2014/main" id="{D09ACC7B-3215-46FE-9C2B-72F797DFE15D}"/>
              </a:ext>
            </a:extLst>
          </p:cNvPr>
          <p:cNvSpPr/>
          <p:nvPr/>
        </p:nvSpPr>
        <p:spPr>
          <a:xfrm>
            <a:off x="1058283" y="2942860"/>
            <a:ext cx="358815" cy="51507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ector recto de flecha 31">
            <a:extLst>
              <a:ext uri="{FF2B5EF4-FFF2-40B4-BE49-F238E27FC236}">
                <a16:creationId xmlns:a16="http://schemas.microsoft.com/office/drawing/2014/main" id="{5AE6A8C5-17E3-4D93-BFBE-C13D64F31763}"/>
              </a:ext>
            </a:extLst>
          </p:cNvPr>
          <p:cNvCxnSpPr/>
          <p:nvPr/>
        </p:nvCxnSpPr>
        <p:spPr>
          <a:xfrm>
            <a:off x="610213" y="3018095"/>
            <a:ext cx="448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2EC9C8B8-2504-4BE7-8EB9-1D530AABF836}"/>
              </a:ext>
            </a:extLst>
          </p:cNvPr>
          <p:cNvCxnSpPr/>
          <p:nvPr/>
        </p:nvCxnSpPr>
        <p:spPr>
          <a:xfrm>
            <a:off x="625646" y="3353762"/>
            <a:ext cx="448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98A92592-5C73-4729-B0D2-D47C08A9F5E2}"/>
              </a:ext>
            </a:extLst>
          </p:cNvPr>
          <p:cNvCxnSpPr/>
          <p:nvPr/>
        </p:nvCxnSpPr>
        <p:spPr>
          <a:xfrm>
            <a:off x="1417098" y="3155060"/>
            <a:ext cx="448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0865470E-F57B-4DE8-982E-46B99DBD7B35}"/>
              </a:ext>
            </a:extLst>
          </p:cNvPr>
          <p:cNvCxnSpPr>
            <a:cxnSpLocks/>
            <a:endCxn id="29" idx="2"/>
          </p:cNvCxnSpPr>
          <p:nvPr/>
        </p:nvCxnSpPr>
        <p:spPr>
          <a:xfrm>
            <a:off x="2767995" y="3170495"/>
            <a:ext cx="560433" cy="15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angular 36">
            <a:extLst>
              <a:ext uri="{FF2B5EF4-FFF2-40B4-BE49-F238E27FC236}">
                <a16:creationId xmlns:a16="http://schemas.microsoft.com/office/drawing/2014/main" id="{2DC28430-FB79-40A3-B333-2EC71B752CB4}"/>
              </a:ext>
            </a:extLst>
          </p:cNvPr>
          <p:cNvCxnSpPr>
            <a:cxnSpLocks/>
            <a:endCxn id="29" idx="4"/>
          </p:cNvCxnSpPr>
          <p:nvPr/>
        </p:nvCxnSpPr>
        <p:spPr>
          <a:xfrm flipV="1">
            <a:off x="625646" y="3353762"/>
            <a:ext cx="2882190" cy="7234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Rectángulo 37">
                <a:extLst>
                  <a:ext uri="{FF2B5EF4-FFF2-40B4-BE49-F238E27FC236}">
                    <a16:creationId xmlns:a16="http://schemas.microsoft.com/office/drawing/2014/main" id="{38CE180B-E14B-4E30-8FC2-32ADD253AE8A}"/>
                  </a:ext>
                </a:extLst>
              </p:cNvPr>
              <p:cNvSpPr/>
              <p:nvPr/>
            </p:nvSpPr>
            <p:spPr>
              <a:xfrm>
                <a:off x="1883376" y="2841462"/>
                <a:ext cx="459228" cy="658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s-ES" i="1">
                              <a:latin typeface="Cambria Math" panose="02040503050406030204" pitchFamily="18" charset="0"/>
                            </a:rPr>
                          </m:ctrlPr>
                        </m:fPr>
                        <m:num>
                          <m:r>
                            <a:rPr lang="es-ES" i="1">
                              <a:latin typeface="Cambria Math" panose="02040503050406030204" pitchFamily="18" charset="0"/>
                            </a:rPr>
                            <m:t>1</m:t>
                          </m:r>
                        </m:num>
                        <m:den>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𝜏</m:t>
                              </m:r>
                            </m:e>
                            <m:sub>
                              <m:r>
                                <a:rPr lang="es-ES" i="1">
                                  <a:latin typeface="Cambria Math" panose="02040503050406030204" pitchFamily="18" charset="0"/>
                                </a:rPr>
                                <m:t>𝑟</m:t>
                              </m:r>
                            </m:sub>
                          </m:sSub>
                        </m:den>
                      </m:f>
                    </m:oMath>
                  </m:oMathPara>
                </a14:m>
                <a:endParaRPr lang="en-US" dirty="0"/>
              </a:p>
            </p:txBody>
          </p:sp>
        </mc:Choice>
        <mc:Fallback>
          <p:sp>
            <p:nvSpPr>
              <p:cNvPr id="38" name="Rectángulo 37">
                <a:extLst>
                  <a:ext uri="{FF2B5EF4-FFF2-40B4-BE49-F238E27FC236}">
                    <a16:creationId xmlns:a16="http://schemas.microsoft.com/office/drawing/2014/main" id="{38CE180B-E14B-4E30-8FC2-32ADD253AE8A}"/>
                  </a:ext>
                </a:extLst>
              </p:cNvPr>
              <p:cNvSpPr>
                <a:spLocks noRot="1" noChangeAspect="1" noMove="1" noResize="1" noEditPoints="1" noAdjustHandles="1" noChangeArrowheads="1" noChangeShapeType="1" noTextEdit="1"/>
              </p:cNvSpPr>
              <p:nvPr/>
            </p:nvSpPr>
            <p:spPr>
              <a:xfrm>
                <a:off x="1883376" y="2841462"/>
                <a:ext cx="459228" cy="6580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Rectángulo 38">
                <a:extLst>
                  <a:ext uri="{FF2B5EF4-FFF2-40B4-BE49-F238E27FC236}">
                    <a16:creationId xmlns:a16="http://schemas.microsoft.com/office/drawing/2014/main" id="{49494570-2DE4-4174-896C-5134E59FFAC4}"/>
                  </a:ext>
                </a:extLst>
              </p:cNvPr>
              <p:cNvSpPr/>
              <p:nvPr/>
            </p:nvSpPr>
            <p:spPr>
              <a:xfrm>
                <a:off x="2749179" y="2758194"/>
                <a:ext cx="5718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s-ES" i="1">
                              <a:latin typeface="Cambria Math" panose="02040503050406030204" pitchFamily="18" charset="0"/>
                            </a:rPr>
                            <m:t>𝑠𝑙</m:t>
                          </m:r>
                        </m:sub>
                      </m:sSub>
                    </m:oMath>
                  </m:oMathPara>
                </a14:m>
                <a:endParaRPr lang="en-US" dirty="0"/>
              </a:p>
            </p:txBody>
          </p:sp>
        </mc:Choice>
        <mc:Fallback>
          <p:sp>
            <p:nvSpPr>
              <p:cNvPr id="39" name="Rectángulo 38">
                <a:extLst>
                  <a:ext uri="{FF2B5EF4-FFF2-40B4-BE49-F238E27FC236}">
                    <a16:creationId xmlns:a16="http://schemas.microsoft.com/office/drawing/2014/main" id="{49494570-2DE4-4174-896C-5134E59FFAC4}"/>
                  </a:ext>
                </a:extLst>
              </p:cNvPr>
              <p:cNvSpPr>
                <a:spLocks noRot="1" noChangeAspect="1" noMove="1" noResize="1" noEditPoints="1" noAdjustHandles="1" noChangeArrowheads="1" noChangeShapeType="1" noTextEdit="1"/>
              </p:cNvSpPr>
              <p:nvPr/>
            </p:nvSpPr>
            <p:spPr>
              <a:xfrm>
                <a:off x="2749179" y="2758194"/>
                <a:ext cx="571888" cy="369332"/>
              </a:xfrm>
              <a:prstGeom prst="rect">
                <a:avLst/>
              </a:prstGeom>
              <a:blipFill>
                <a:blip r:embed="rId6"/>
                <a:stretch>
                  <a:fillRect b="-16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Rectángulo 39">
                <a:extLst>
                  <a:ext uri="{FF2B5EF4-FFF2-40B4-BE49-F238E27FC236}">
                    <a16:creationId xmlns:a16="http://schemas.microsoft.com/office/drawing/2014/main" id="{0BEA5349-72B8-4494-AEA1-A9F349B7EAAB}"/>
                  </a:ext>
                </a:extLst>
              </p:cNvPr>
              <p:cNvSpPr/>
              <p:nvPr/>
            </p:nvSpPr>
            <p:spPr>
              <a:xfrm>
                <a:off x="114959" y="3707848"/>
                <a:ext cx="5111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s-E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p:sp>
            <p:nvSpPr>
              <p:cNvPr id="40" name="Rectángulo 39">
                <a:extLst>
                  <a:ext uri="{FF2B5EF4-FFF2-40B4-BE49-F238E27FC236}">
                    <a16:creationId xmlns:a16="http://schemas.microsoft.com/office/drawing/2014/main" id="{0BEA5349-72B8-4494-AEA1-A9F349B7EAAB}"/>
                  </a:ext>
                </a:extLst>
              </p:cNvPr>
              <p:cNvSpPr>
                <a:spLocks noRot="1" noChangeAspect="1" noMove="1" noResize="1" noEditPoints="1" noAdjustHandles="1" noChangeArrowheads="1" noChangeShapeType="1" noTextEdit="1"/>
              </p:cNvSpPr>
              <p:nvPr/>
            </p:nvSpPr>
            <p:spPr>
              <a:xfrm>
                <a:off x="114959" y="3707848"/>
                <a:ext cx="51110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Rectángulo 40">
                <a:extLst>
                  <a:ext uri="{FF2B5EF4-FFF2-40B4-BE49-F238E27FC236}">
                    <a16:creationId xmlns:a16="http://schemas.microsoft.com/office/drawing/2014/main" id="{0EE672F6-BFFA-4BE6-9176-446364CA8909}"/>
                  </a:ext>
                </a:extLst>
              </p:cNvPr>
              <p:cNvSpPr/>
              <p:nvPr/>
            </p:nvSpPr>
            <p:spPr>
              <a:xfrm>
                <a:off x="139510" y="2631495"/>
                <a:ext cx="518283"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b="0" i="1" smtClean="0">
                              <a:latin typeface="Cambria Math" panose="02040503050406030204" pitchFamily="18" charset="0"/>
                            </a:rPr>
                            <m:t>𝑖</m:t>
                          </m:r>
                        </m:e>
                        <m:sub>
                          <m:r>
                            <a:rPr lang="es-ES" b="0" i="1" smtClean="0">
                              <a:latin typeface="Cambria Math" panose="02040503050406030204" pitchFamily="18" charset="0"/>
                              <a:ea typeface="Cambria Math" panose="02040503050406030204" pitchFamily="18" charset="0"/>
                            </a:rPr>
                            <m:t>𝑞</m:t>
                          </m:r>
                          <m:r>
                            <a:rPr lang="es-ES" i="1">
                              <a:latin typeface="Cambria Math" panose="02040503050406030204" pitchFamily="18" charset="0"/>
                            </a:rPr>
                            <m:t>𝑠</m:t>
                          </m:r>
                        </m:sub>
                      </m:sSub>
                    </m:oMath>
                  </m:oMathPara>
                </a14:m>
                <a:endParaRPr lang="en-US" dirty="0"/>
              </a:p>
            </p:txBody>
          </p:sp>
        </mc:Choice>
        <mc:Fallback>
          <p:sp>
            <p:nvSpPr>
              <p:cNvPr id="41" name="Rectángulo 40">
                <a:extLst>
                  <a:ext uri="{FF2B5EF4-FFF2-40B4-BE49-F238E27FC236}">
                    <a16:creationId xmlns:a16="http://schemas.microsoft.com/office/drawing/2014/main" id="{0EE672F6-BFFA-4BE6-9176-446364CA8909}"/>
                  </a:ext>
                </a:extLst>
              </p:cNvPr>
              <p:cNvSpPr>
                <a:spLocks noRot="1" noChangeAspect="1" noMove="1" noResize="1" noEditPoints="1" noAdjustHandles="1" noChangeArrowheads="1" noChangeShapeType="1" noTextEdit="1"/>
              </p:cNvSpPr>
              <p:nvPr/>
            </p:nvSpPr>
            <p:spPr>
              <a:xfrm>
                <a:off x="139510" y="2631495"/>
                <a:ext cx="518283" cy="390748"/>
              </a:xfrm>
              <a:prstGeom prst="rect">
                <a:avLst/>
              </a:prstGeom>
              <a:blipFill>
                <a:blip r:embed="rId8"/>
                <a:stretch>
                  <a:fillRect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Rectángulo 41">
                <a:extLst>
                  <a:ext uri="{FF2B5EF4-FFF2-40B4-BE49-F238E27FC236}">
                    <a16:creationId xmlns:a16="http://schemas.microsoft.com/office/drawing/2014/main" id="{46DA0D12-AC34-4B6F-B419-B61272A8CE4F}"/>
                  </a:ext>
                </a:extLst>
              </p:cNvPr>
              <p:cNvSpPr/>
              <p:nvPr/>
            </p:nvSpPr>
            <p:spPr>
              <a:xfrm>
                <a:off x="130512" y="3037810"/>
                <a:ext cx="5246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b="0" i="1" smtClean="0">
                              <a:latin typeface="Cambria Math" panose="02040503050406030204" pitchFamily="18" charset="0"/>
                            </a:rPr>
                            <m:t>𝑖</m:t>
                          </m:r>
                        </m:e>
                        <m:sub>
                          <m:r>
                            <a:rPr lang="es-ES" b="0" i="1" smtClean="0">
                              <a:latin typeface="Cambria Math" panose="02040503050406030204" pitchFamily="18" charset="0"/>
                              <a:ea typeface="Cambria Math" panose="02040503050406030204" pitchFamily="18" charset="0"/>
                            </a:rPr>
                            <m:t>𝑑</m:t>
                          </m:r>
                          <m:r>
                            <a:rPr lang="es-ES" i="1">
                              <a:latin typeface="Cambria Math" panose="02040503050406030204" pitchFamily="18" charset="0"/>
                            </a:rPr>
                            <m:t>𝑠</m:t>
                          </m:r>
                        </m:sub>
                      </m:sSub>
                    </m:oMath>
                  </m:oMathPara>
                </a14:m>
                <a:endParaRPr lang="en-US" dirty="0"/>
              </a:p>
            </p:txBody>
          </p:sp>
        </mc:Choice>
        <mc:Fallback>
          <p:sp>
            <p:nvSpPr>
              <p:cNvPr id="42" name="Rectángulo 41">
                <a:extLst>
                  <a:ext uri="{FF2B5EF4-FFF2-40B4-BE49-F238E27FC236}">
                    <a16:creationId xmlns:a16="http://schemas.microsoft.com/office/drawing/2014/main" id="{46DA0D12-AC34-4B6F-B419-B61272A8CE4F}"/>
                  </a:ext>
                </a:extLst>
              </p:cNvPr>
              <p:cNvSpPr>
                <a:spLocks noRot="1" noChangeAspect="1" noMove="1" noResize="1" noEditPoints="1" noAdjustHandles="1" noChangeArrowheads="1" noChangeShapeType="1" noTextEdit="1"/>
              </p:cNvSpPr>
              <p:nvPr/>
            </p:nvSpPr>
            <p:spPr>
              <a:xfrm>
                <a:off x="130512" y="3037810"/>
                <a:ext cx="524695" cy="369332"/>
              </a:xfrm>
              <a:prstGeom prst="rect">
                <a:avLst/>
              </a:prstGeom>
              <a:blipFill>
                <a:blip r:embed="rId9"/>
                <a:stretch>
                  <a:fillRect b="-16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Rectángulo 42">
                <a:extLst>
                  <a:ext uri="{FF2B5EF4-FFF2-40B4-BE49-F238E27FC236}">
                    <a16:creationId xmlns:a16="http://schemas.microsoft.com/office/drawing/2014/main" id="{34EAF010-B71F-4F63-A1C7-0DF7BDFD5FBB}"/>
                  </a:ext>
                </a:extLst>
              </p:cNvPr>
              <p:cNvSpPr/>
              <p:nvPr/>
            </p:nvSpPr>
            <p:spPr>
              <a:xfrm>
                <a:off x="994454" y="2868354"/>
                <a:ext cx="413896"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oMath>
                  </m:oMathPara>
                </a14:m>
                <a:endParaRPr lang="en-US" sz="1400" dirty="0"/>
              </a:p>
            </p:txBody>
          </p:sp>
        </mc:Choice>
        <mc:Fallback>
          <p:sp>
            <p:nvSpPr>
              <p:cNvPr id="43" name="Rectángulo 42">
                <a:extLst>
                  <a:ext uri="{FF2B5EF4-FFF2-40B4-BE49-F238E27FC236}">
                    <a16:creationId xmlns:a16="http://schemas.microsoft.com/office/drawing/2014/main" id="{34EAF010-B71F-4F63-A1C7-0DF7BDFD5FBB}"/>
                  </a:ext>
                </a:extLst>
              </p:cNvPr>
              <p:cNvSpPr>
                <a:spLocks noRot="1" noChangeAspect="1" noMove="1" noResize="1" noEditPoints="1" noAdjustHandles="1" noChangeArrowheads="1" noChangeShapeType="1" noTextEdit="1"/>
              </p:cNvSpPr>
              <p:nvPr/>
            </p:nvSpPr>
            <p:spPr>
              <a:xfrm>
                <a:off x="994454" y="2868354"/>
                <a:ext cx="413896"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Rectángulo 43">
                <a:extLst>
                  <a:ext uri="{FF2B5EF4-FFF2-40B4-BE49-F238E27FC236}">
                    <a16:creationId xmlns:a16="http://schemas.microsoft.com/office/drawing/2014/main" id="{80DCC66D-193F-4AFB-A899-7D44F7D582BA}"/>
                  </a:ext>
                </a:extLst>
              </p:cNvPr>
              <p:cNvSpPr/>
              <p:nvPr/>
            </p:nvSpPr>
            <p:spPr>
              <a:xfrm>
                <a:off x="985706" y="3160015"/>
                <a:ext cx="413896"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p:txBody>
          </p:sp>
        </mc:Choice>
        <mc:Fallback>
          <p:sp>
            <p:nvSpPr>
              <p:cNvPr id="44" name="Rectángulo 43">
                <a:extLst>
                  <a:ext uri="{FF2B5EF4-FFF2-40B4-BE49-F238E27FC236}">
                    <a16:creationId xmlns:a16="http://schemas.microsoft.com/office/drawing/2014/main" id="{80DCC66D-193F-4AFB-A899-7D44F7D582BA}"/>
                  </a:ext>
                </a:extLst>
              </p:cNvPr>
              <p:cNvSpPr>
                <a:spLocks noRot="1" noChangeAspect="1" noMove="1" noResize="1" noEditPoints="1" noAdjustHandles="1" noChangeArrowheads="1" noChangeShapeType="1" noTextEdit="1"/>
              </p:cNvSpPr>
              <p:nvPr/>
            </p:nvSpPr>
            <p:spPr>
              <a:xfrm>
                <a:off x="985706" y="3160015"/>
                <a:ext cx="413896"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Rectángulo 44">
                <a:extLst>
                  <a:ext uri="{FF2B5EF4-FFF2-40B4-BE49-F238E27FC236}">
                    <a16:creationId xmlns:a16="http://schemas.microsoft.com/office/drawing/2014/main" id="{6A55F805-AB2D-4249-B916-1E5E2BA05010}"/>
                  </a:ext>
                </a:extLst>
              </p:cNvPr>
              <p:cNvSpPr/>
              <p:nvPr/>
            </p:nvSpPr>
            <p:spPr>
              <a:xfrm>
                <a:off x="3259362" y="2991465"/>
                <a:ext cx="36901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m:t>
                      </m:r>
                    </m:oMath>
                  </m:oMathPara>
                </a14:m>
                <a:endParaRPr lang="en-US" sz="1400" dirty="0"/>
              </a:p>
            </p:txBody>
          </p:sp>
        </mc:Choice>
        <mc:Fallback>
          <p:sp>
            <p:nvSpPr>
              <p:cNvPr id="45" name="Rectángulo 44">
                <a:extLst>
                  <a:ext uri="{FF2B5EF4-FFF2-40B4-BE49-F238E27FC236}">
                    <a16:creationId xmlns:a16="http://schemas.microsoft.com/office/drawing/2014/main" id="{6A55F805-AB2D-4249-B916-1E5E2BA05010}"/>
                  </a:ext>
                </a:extLst>
              </p:cNvPr>
              <p:cNvSpPr>
                <a:spLocks noRot="1" noChangeAspect="1" noMove="1" noResize="1" noEditPoints="1" noAdjustHandles="1" noChangeArrowheads="1" noChangeShapeType="1" noTextEdit="1"/>
              </p:cNvSpPr>
              <p:nvPr/>
            </p:nvSpPr>
            <p:spPr>
              <a:xfrm>
                <a:off x="3259362" y="2991465"/>
                <a:ext cx="369011" cy="307777"/>
              </a:xfrm>
              <a:prstGeom prst="rect">
                <a:avLst/>
              </a:prstGeom>
              <a:blipFill>
                <a:blip r:embed="rId12"/>
                <a:stretch>
                  <a:fillRect/>
                </a:stretch>
              </a:blipFill>
            </p:spPr>
            <p:txBody>
              <a:bodyPr/>
              <a:lstStyle/>
              <a:p>
                <a:r>
                  <a:rPr lang="en-US">
                    <a:noFill/>
                  </a:rPr>
                  <a:t> </a:t>
                </a:r>
              </a:p>
            </p:txBody>
          </p:sp>
        </mc:Fallback>
      </mc:AlternateContent>
      <p:cxnSp>
        <p:nvCxnSpPr>
          <p:cNvPr id="46" name="Conector recto de flecha 45">
            <a:extLst>
              <a:ext uri="{FF2B5EF4-FFF2-40B4-BE49-F238E27FC236}">
                <a16:creationId xmlns:a16="http://schemas.microsoft.com/office/drawing/2014/main" id="{A33E04AD-6E64-44EE-A660-9D39DA11655D}"/>
              </a:ext>
            </a:extLst>
          </p:cNvPr>
          <p:cNvCxnSpPr>
            <a:cxnSpLocks/>
          </p:cNvCxnSpPr>
          <p:nvPr/>
        </p:nvCxnSpPr>
        <p:spPr>
          <a:xfrm>
            <a:off x="3684156" y="3184962"/>
            <a:ext cx="1315877" cy="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ángulo 46">
            <a:extLst>
              <a:ext uri="{FF2B5EF4-FFF2-40B4-BE49-F238E27FC236}">
                <a16:creationId xmlns:a16="http://schemas.microsoft.com/office/drawing/2014/main" id="{F687E82C-86E6-4CA7-A8B6-371709BD7574}"/>
              </a:ext>
            </a:extLst>
          </p:cNvPr>
          <p:cNvSpPr/>
          <p:nvPr/>
        </p:nvSpPr>
        <p:spPr>
          <a:xfrm>
            <a:off x="4180057" y="3592124"/>
            <a:ext cx="358815" cy="51507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8" name="Rectángulo 47">
                <a:extLst>
                  <a:ext uri="{FF2B5EF4-FFF2-40B4-BE49-F238E27FC236}">
                    <a16:creationId xmlns:a16="http://schemas.microsoft.com/office/drawing/2014/main" id="{16D8BB50-430E-4537-B1AC-55EFE8B2643D}"/>
                  </a:ext>
                </a:extLst>
              </p:cNvPr>
              <p:cNvSpPr/>
              <p:nvPr/>
            </p:nvSpPr>
            <p:spPr>
              <a:xfrm>
                <a:off x="4166664" y="3552175"/>
                <a:ext cx="413138" cy="5550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ES" sz="1600" i="1" smtClean="0">
                              <a:latin typeface="Cambria Math" panose="02040503050406030204" pitchFamily="18" charset="0"/>
                            </a:rPr>
                          </m:ctrlPr>
                        </m:fPr>
                        <m:num>
                          <m:r>
                            <a:rPr lang="es-ES" sz="1600" i="1">
                              <a:latin typeface="Cambria Math" panose="02040503050406030204" pitchFamily="18" charset="0"/>
                            </a:rPr>
                            <m:t>1</m:t>
                          </m:r>
                        </m:num>
                        <m:den>
                          <m:r>
                            <a:rPr lang="es-ES" sz="1600" b="0" i="1" smtClean="0">
                              <a:latin typeface="Cambria Math" panose="02040503050406030204" pitchFamily="18" charset="0"/>
                            </a:rPr>
                            <m:t>𝑠</m:t>
                          </m:r>
                        </m:den>
                      </m:f>
                    </m:oMath>
                  </m:oMathPara>
                </a14:m>
                <a:endParaRPr lang="en-US" sz="1600" dirty="0"/>
              </a:p>
            </p:txBody>
          </p:sp>
        </mc:Choice>
        <mc:Fallback>
          <p:sp>
            <p:nvSpPr>
              <p:cNvPr id="48" name="Rectángulo 47">
                <a:extLst>
                  <a:ext uri="{FF2B5EF4-FFF2-40B4-BE49-F238E27FC236}">
                    <a16:creationId xmlns:a16="http://schemas.microsoft.com/office/drawing/2014/main" id="{16D8BB50-430E-4537-B1AC-55EFE8B2643D}"/>
                  </a:ext>
                </a:extLst>
              </p:cNvPr>
              <p:cNvSpPr>
                <a:spLocks noRot="1" noChangeAspect="1" noMove="1" noResize="1" noEditPoints="1" noAdjustHandles="1" noChangeArrowheads="1" noChangeShapeType="1" noTextEdit="1"/>
              </p:cNvSpPr>
              <p:nvPr/>
            </p:nvSpPr>
            <p:spPr>
              <a:xfrm>
                <a:off x="4166664" y="3552175"/>
                <a:ext cx="413138" cy="555024"/>
              </a:xfrm>
              <a:prstGeom prst="rect">
                <a:avLst/>
              </a:prstGeom>
              <a:blipFill>
                <a:blip r:embed="rId13"/>
                <a:stretch>
                  <a:fillRect/>
                </a:stretch>
              </a:blipFill>
            </p:spPr>
            <p:txBody>
              <a:bodyPr/>
              <a:lstStyle/>
              <a:p>
                <a:r>
                  <a:rPr lang="en-US">
                    <a:noFill/>
                  </a:rPr>
                  <a:t> </a:t>
                </a:r>
              </a:p>
            </p:txBody>
          </p:sp>
        </mc:Fallback>
      </mc:AlternateContent>
      <p:cxnSp>
        <p:nvCxnSpPr>
          <p:cNvPr id="49" name="Conector: angular 48">
            <a:extLst>
              <a:ext uri="{FF2B5EF4-FFF2-40B4-BE49-F238E27FC236}">
                <a16:creationId xmlns:a16="http://schemas.microsoft.com/office/drawing/2014/main" id="{8D03F14B-1DC6-4B5F-A4E7-F310E06F5EFD}"/>
              </a:ext>
            </a:extLst>
          </p:cNvPr>
          <p:cNvCxnSpPr>
            <a:cxnSpLocks/>
            <a:endCxn id="47" idx="1"/>
          </p:cNvCxnSpPr>
          <p:nvPr/>
        </p:nvCxnSpPr>
        <p:spPr>
          <a:xfrm rot="16200000" flipH="1">
            <a:off x="3672087" y="3341692"/>
            <a:ext cx="679168" cy="3367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A26FE083-2383-4282-92D4-B67CDBF3B306}"/>
              </a:ext>
            </a:extLst>
          </p:cNvPr>
          <p:cNvCxnSpPr>
            <a:cxnSpLocks/>
          </p:cNvCxnSpPr>
          <p:nvPr/>
        </p:nvCxnSpPr>
        <p:spPr>
          <a:xfrm>
            <a:off x="4542405" y="3860669"/>
            <a:ext cx="4576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ángulo 50">
            <a:extLst>
              <a:ext uri="{FF2B5EF4-FFF2-40B4-BE49-F238E27FC236}">
                <a16:creationId xmlns:a16="http://schemas.microsoft.com/office/drawing/2014/main" id="{D60AFA55-D702-42D1-81E3-2419E43DA4B4}"/>
              </a:ext>
            </a:extLst>
          </p:cNvPr>
          <p:cNvSpPr/>
          <p:nvPr/>
        </p:nvSpPr>
        <p:spPr>
          <a:xfrm>
            <a:off x="130512" y="2144208"/>
            <a:ext cx="5228336" cy="2640516"/>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2" name="Rectángulo 51">
                <a:extLst>
                  <a:ext uri="{FF2B5EF4-FFF2-40B4-BE49-F238E27FC236}">
                    <a16:creationId xmlns:a16="http://schemas.microsoft.com/office/drawing/2014/main" id="{ABC97CDB-63DD-46AC-8E35-8BA5C01378B9}"/>
                  </a:ext>
                </a:extLst>
              </p:cNvPr>
              <p:cNvSpPr/>
              <p:nvPr/>
            </p:nvSpPr>
            <p:spPr>
              <a:xfrm>
                <a:off x="4666465" y="2691288"/>
                <a:ext cx="512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s-ES" b="0" i="1" smtClean="0">
                              <a:latin typeface="Cambria Math" panose="02040503050406030204" pitchFamily="18" charset="0"/>
                              <a:ea typeface="Cambria Math" panose="02040503050406030204" pitchFamily="18" charset="0"/>
                            </a:rPr>
                            <m:t>𝑒</m:t>
                          </m:r>
                        </m:sub>
                      </m:sSub>
                    </m:oMath>
                  </m:oMathPara>
                </a14:m>
                <a:endParaRPr lang="en-US" dirty="0"/>
              </a:p>
            </p:txBody>
          </p:sp>
        </mc:Choice>
        <mc:Fallback>
          <p:sp>
            <p:nvSpPr>
              <p:cNvPr id="52" name="Rectángulo 51">
                <a:extLst>
                  <a:ext uri="{FF2B5EF4-FFF2-40B4-BE49-F238E27FC236}">
                    <a16:creationId xmlns:a16="http://schemas.microsoft.com/office/drawing/2014/main" id="{ABC97CDB-63DD-46AC-8E35-8BA5C01378B9}"/>
                  </a:ext>
                </a:extLst>
              </p:cNvPr>
              <p:cNvSpPr>
                <a:spLocks noRot="1" noChangeAspect="1" noMove="1" noResize="1" noEditPoints="1" noAdjustHandles="1" noChangeArrowheads="1" noChangeShapeType="1" noTextEdit="1"/>
              </p:cNvSpPr>
              <p:nvPr/>
            </p:nvSpPr>
            <p:spPr>
              <a:xfrm>
                <a:off x="4666465" y="2691288"/>
                <a:ext cx="51244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Rectángulo 52">
                <a:extLst>
                  <a:ext uri="{FF2B5EF4-FFF2-40B4-BE49-F238E27FC236}">
                    <a16:creationId xmlns:a16="http://schemas.microsoft.com/office/drawing/2014/main" id="{7EA65519-A453-4758-995F-FC0D801D1D89}"/>
                  </a:ext>
                </a:extLst>
              </p:cNvPr>
              <p:cNvSpPr/>
              <p:nvPr/>
            </p:nvSpPr>
            <p:spPr>
              <a:xfrm>
                <a:off x="4666993" y="3434613"/>
                <a:ext cx="4710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s-ES" b="0" i="1" smtClean="0">
                              <a:latin typeface="Cambria Math" panose="02040503050406030204" pitchFamily="18" charset="0"/>
                              <a:ea typeface="Cambria Math" panose="02040503050406030204" pitchFamily="18" charset="0"/>
                            </a:rPr>
                            <m:t>𝑒</m:t>
                          </m:r>
                        </m:sub>
                      </m:sSub>
                    </m:oMath>
                  </m:oMathPara>
                </a14:m>
                <a:endParaRPr lang="en-US" dirty="0"/>
              </a:p>
            </p:txBody>
          </p:sp>
        </mc:Choice>
        <mc:Fallback>
          <p:sp>
            <p:nvSpPr>
              <p:cNvPr id="53" name="Rectángulo 52">
                <a:extLst>
                  <a:ext uri="{FF2B5EF4-FFF2-40B4-BE49-F238E27FC236}">
                    <a16:creationId xmlns:a16="http://schemas.microsoft.com/office/drawing/2014/main" id="{7EA65519-A453-4758-995F-FC0D801D1D89}"/>
                  </a:ext>
                </a:extLst>
              </p:cNvPr>
              <p:cNvSpPr>
                <a:spLocks noRot="1" noChangeAspect="1" noMove="1" noResize="1" noEditPoints="1" noAdjustHandles="1" noChangeArrowheads="1" noChangeShapeType="1" noTextEdit="1"/>
              </p:cNvSpPr>
              <p:nvPr/>
            </p:nvSpPr>
            <p:spPr>
              <a:xfrm>
                <a:off x="4666993" y="3434613"/>
                <a:ext cx="471090"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Rectángulo 53">
                <a:extLst>
                  <a:ext uri="{FF2B5EF4-FFF2-40B4-BE49-F238E27FC236}">
                    <a16:creationId xmlns:a16="http://schemas.microsoft.com/office/drawing/2014/main" id="{9D3505B4-6698-426B-9B94-ACCBB75EF1F0}"/>
                  </a:ext>
                </a:extLst>
              </p:cNvPr>
              <p:cNvSpPr/>
              <p:nvPr/>
            </p:nvSpPr>
            <p:spPr>
              <a:xfrm>
                <a:off x="220420" y="5183266"/>
                <a:ext cx="212218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i="1">
                              <a:latin typeface="Cambria Math" panose="02040503050406030204" pitchFamily="18" charset="0"/>
                              <a:ea typeface="Cambria Math" panose="02040503050406030204" pitchFamily="18" charset="0"/>
                            </a:rPr>
                            <m:t>𝑒</m:t>
                          </m:r>
                        </m:sub>
                      </m:sSub>
                      <m:r>
                        <a:rPr lang="es-ES" sz="2000" b="0" i="1" smtClean="0">
                          <a:latin typeface="Cambria Math" panose="02040503050406030204" pitchFamily="18" charset="0"/>
                          <a:ea typeface="Cambria Math" panose="02040503050406030204" pitchFamily="18" charset="0"/>
                        </a:rPr>
                        <m:t>=</m:t>
                      </m:r>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𝑠𝑙</m:t>
                          </m:r>
                        </m:sub>
                      </m:sSub>
                      <m:r>
                        <a:rPr lang="es-ES" sz="2000" b="0" i="1" smtClean="0">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i="1">
                              <a:latin typeface="Cambria Math" panose="02040503050406030204" pitchFamily="18" charset="0"/>
                              <a:ea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    </m:t>
                      </m:r>
                    </m:oMath>
                  </m:oMathPara>
                </a14:m>
                <a:endParaRPr lang="en-US" dirty="0"/>
              </a:p>
            </p:txBody>
          </p:sp>
        </mc:Choice>
        <mc:Fallback>
          <p:sp>
            <p:nvSpPr>
              <p:cNvPr id="54" name="Rectángulo 53">
                <a:extLst>
                  <a:ext uri="{FF2B5EF4-FFF2-40B4-BE49-F238E27FC236}">
                    <a16:creationId xmlns:a16="http://schemas.microsoft.com/office/drawing/2014/main" id="{9D3505B4-6698-426B-9B94-ACCBB75EF1F0}"/>
                  </a:ext>
                </a:extLst>
              </p:cNvPr>
              <p:cNvSpPr>
                <a:spLocks noRot="1" noChangeAspect="1" noMove="1" noResize="1" noEditPoints="1" noAdjustHandles="1" noChangeArrowheads="1" noChangeShapeType="1" noTextEdit="1"/>
              </p:cNvSpPr>
              <p:nvPr/>
            </p:nvSpPr>
            <p:spPr>
              <a:xfrm>
                <a:off x="220420" y="5183266"/>
                <a:ext cx="2122184" cy="400110"/>
              </a:xfrm>
              <a:prstGeom prst="rect">
                <a:avLst/>
              </a:prstGeom>
              <a:blipFill>
                <a:blip r:embed="rId16"/>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Rectángulo 54">
                <a:extLst>
                  <a:ext uri="{FF2B5EF4-FFF2-40B4-BE49-F238E27FC236}">
                    <a16:creationId xmlns:a16="http://schemas.microsoft.com/office/drawing/2014/main" id="{EC53EA85-3BEB-4F41-9FAF-FC61B34124A7}"/>
                  </a:ext>
                </a:extLst>
              </p:cNvPr>
              <p:cNvSpPr/>
              <p:nvPr/>
            </p:nvSpPr>
            <p:spPr>
              <a:xfrm>
                <a:off x="3337551" y="3085396"/>
                <a:ext cx="36901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m:t>
                      </m:r>
                    </m:oMath>
                  </m:oMathPara>
                </a14:m>
                <a:endParaRPr lang="en-US" sz="1400" dirty="0"/>
              </a:p>
            </p:txBody>
          </p:sp>
        </mc:Choice>
        <mc:Fallback>
          <p:sp>
            <p:nvSpPr>
              <p:cNvPr id="55" name="Rectángulo 54">
                <a:extLst>
                  <a:ext uri="{FF2B5EF4-FFF2-40B4-BE49-F238E27FC236}">
                    <a16:creationId xmlns:a16="http://schemas.microsoft.com/office/drawing/2014/main" id="{EC53EA85-3BEB-4F41-9FAF-FC61B34124A7}"/>
                  </a:ext>
                </a:extLst>
              </p:cNvPr>
              <p:cNvSpPr>
                <a:spLocks noRot="1" noChangeAspect="1" noMove="1" noResize="1" noEditPoints="1" noAdjustHandles="1" noChangeArrowheads="1" noChangeShapeType="1" noTextEdit="1"/>
              </p:cNvSpPr>
              <p:nvPr/>
            </p:nvSpPr>
            <p:spPr>
              <a:xfrm>
                <a:off x="3337551" y="3085396"/>
                <a:ext cx="369011"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Rectángulo 55">
                <a:extLst>
                  <a:ext uri="{FF2B5EF4-FFF2-40B4-BE49-F238E27FC236}">
                    <a16:creationId xmlns:a16="http://schemas.microsoft.com/office/drawing/2014/main" id="{1F88F817-F9AA-49EE-8DB5-A2F0B620F9B1}"/>
                  </a:ext>
                </a:extLst>
              </p:cNvPr>
              <p:cNvSpPr/>
              <p:nvPr/>
            </p:nvSpPr>
            <p:spPr>
              <a:xfrm>
                <a:off x="2767995" y="4992130"/>
                <a:ext cx="2527230" cy="8996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s-ES" sz="2000" i="1">
                              <a:latin typeface="Cambria Math" panose="02040503050406030204" pitchFamily="18" charset="0"/>
                              <a:ea typeface="Cambria Math" panose="02040503050406030204" pitchFamily="18" charset="0"/>
                            </a:rPr>
                            <m:t>𝑒</m:t>
                          </m:r>
                        </m:sub>
                      </m:sSub>
                      <m:r>
                        <a:rPr lang="es-ES" sz="2000" i="1" smtClean="0">
                          <a:latin typeface="Cambria Math" panose="02040503050406030204" pitchFamily="18" charset="0"/>
                          <a:ea typeface="Cambria Math" panose="02040503050406030204" pitchFamily="18" charset="0"/>
                        </a:rPr>
                        <m:t>=</m:t>
                      </m:r>
                      <m:nary>
                        <m:naryPr>
                          <m:limLoc m:val="undOvr"/>
                          <m:subHide m:val="on"/>
                          <m:supHide m:val="on"/>
                          <m:ctrlPr>
                            <a:rPr lang="es-ES" sz="2000" i="1" smtClean="0">
                              <a:latin typeface="Cambria Math" panose="02040503050406030204" pitchFamily="18" charset="0"/>
                              <a:ea typeface="Cambria Math" panose="02040503050406030204" pitchFamily="18" charset="0"/>
                            </a:rPr>
                          </m:ctrlPr>
                        </m:naryPr>
                        <m:sub/>
                        <m:sup/>
                        <m:e>
                          <m:d>
                            <m:dPr>
                              <m:ctrlPr>
                                <a:rPr lang="es-ES" sz="2000" b="0" i="1" smtClean="0">
                                  <a:latin typeface="Cambria Math" panose="02040503050406030204" pitchFamily="18" charset="0"/>
                                  <a:ea typeface="Cambria Math" panose="02040503050406030204" pitchFamily="18" charset="0"/>
                                </a:rPr>
                              </m:ctrlPr>
                            </m:dPr>
                            <m:e>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i="1">
                                      <a:latin typeface="Cambria Math" panose="02040503050406030204" pitchFamily="18" charset="0"/>
                                      <a:ea typeface="Cambria Math" panose="02040503050406030204" pitchFamily="18" charset="0"/>
                                    </a:rPr>
                                    <m:t>𝑠𝑙</m:t>
                                  </m:r>
                                </m:sub>
                              </m:sSub>
                              <m:r>
                                <a:rPr lang="es-ES" sz="2000" i="1">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i="1">
                                      <a:latin typeface="Cambria Math" panose="02040503050406030204" pitchFamily="18" charset="0"/>
                                      <a:ea typeface="Cambria Math" panose="02040503050406030204" pitchFamily="18" charset="0"/>
                                    </a:rPr>
                                    <m:t>𝑟</m:t>
                                  </m:r>
                                </m:sub>
                              </m:sSub>
                            </m:e>
                          </m:d>
                          <m:r>
                            <a:rPr lang="es-ES" sz="2000" b="0" i="1" smtClean="0">
                              <a:latin typeface="Cambria Math" panose="02040503050406030204" pitchFamily="18" charset="0"/>
                              <a:ea typeface="Cambria Math" panose="02040503050406030204" pitchFamily="18" charset="0"/>
                            </a:rPr>
                            <m:t>𝑑𝑡</m:t>
                          </m:r>
                        </m:e>
                      </m:nary>
                    </m:oMath>
                  </m:oMathPara>
                </a14:m>
                <a:endParaRPr lang="en-US" dirty="0"/>
              </a:p>
            </p:txBody>
          </p:sp>
        </mc:Choice>
        <mc:Fallback>
          <p:sp>
            <p:nvSpPr>
              <p:cNvPr id="56" name="Rectángulo 55">
                <a:extLst>
                  <a:ext uri="{FF2B5EF4-FFF2-40B4-BE49-F238E27FC236}">
                    <a16:creationId xmlns:a16="http://schemas.microsoft.com/office/drawing/2014/main" id="{1F88F817-F9AA-49EE-8DB5-A2F0B620F9B1}"/>
                  </a:ext>
                </a:extLst>
              </p:cNvPr>
              <p:cNvSpPr>
                <a:spLocks noRot="1" noChangeAspect="1" noMove="1" noResize="1" noEditPoints="1" noAdjustHandles="1" noChangeArrowheads="1" noChangeShapeType="1" noTextEdit="1"/>
              </p:cNvSpPr>
              <p:nvPr/>
            </p:nvSpPr>
            <p:spPr>
              <a:xfrm>
                <a:off x="2767995" y="4992130"/>
                <a:ext cx="2527230" cy="899670"/>
              </a:xfrm>
              <a:prstGeom prst="rect">
                <a:avLst/>
              </a:prstGeom>
              <a:blipFill>
                <a:blip r:embed="rId18"/>
                <a:stretch>
                  <a:fillRect/>
                </a:stretch>
              </a:blipFill>
            </p:spPr>
            <p:txBody>
              <a:bodyPr/>
              <a:lstStyle/>
              <a:p>
                <a:r>
                  <a:rPr lang="en-US">
                    <a:noFill/>
                  </a:rPr>
                  <a:t> </a:t>
                </a:r>
              </a:p>
            </p:txBody>
          </p:sp>
        </mc:Fallback>
      </mc:AlternateContent>
      <p:cxnSp>
        <p:nvCxnSpPr>
          <p:cNvPr id="57" name="Conector recto de flecha 56">
            <a:extLst>
              <a:ext uri="{FF2B5EF4-FFF2-40B4-BE49-F238E27FC236}">
                <a16:creationId xmlns:a16="http://schemas.microsoft.com/office/drawing/2014/main" id="{F832CB67-E5A2-48F0-AA9F-1FAC4634F24D}"/>
              </a:ext>
            </a:extLst>
          </p:cNvPr>
          <p:cNvCxnSpPr/>
          <p:nvPr/>
        </p:nvCxnSpPr>
        <p:spPr>
          <a:xfrm>
            <a:off x="2219094" y="5401569"/>
            <a:ext cx="416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ángulo 57">
            <a:extLst>
              <a:ext uri="{FF2B5EF4-FFF2-40B4-BE49-F238E27FC236}">
                <a16:creationId xmlns:a16="http://schemas.microsoft.com/office/drawing/2014/main" id="{D8A10942-F871-4275-A387-8649B66AEB8D}"/>
              </a:ext>
            </a:extLst>
          </p:cNvPr>
          <p:cNvSpPr/>
          <p:nvPr/>
        </p:nvSpPr>
        <p:spPr>
          <a:xfrm>
            <a:off x="2791228" y="4952557"/>
            <a:ext cx="2449446" cy="9051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Conector recto de flecha 58">
            <a:extLst>
              <a:ext uri="{FF2B5EF4-FFF2-40B4-BE49-F238E27FC236}">
                <a16:creationId xmlns:a16="http://schemas.microsoft.com/office/drawing/2014/main" id="{3D4909A5-0E84-4E5B-8BF3-1219A8FA57E1}"/>
              </a:ext>
            </a:extLst>
          </p:cNvPr>
          <p:cNvCxnSpPr>
            <a:cxnSpLocks/>
          </p:cNvCxnSpPr>
          <p:nvPr/>
        </p:nvCxnSpPr>
        <p:spPr>
          <a:xfrm flipH="1" flipV="1">
            <a:off x="5414799" y="4016504"/>
            <a:ext cx="2379903" cy="739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6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9</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Rotor flux oriented control</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59</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10" name="Imagen 9">
            <a:extLst>
              <a:ext uri="{FF2B5EF4-FFF2-40B4-BE49-F238E27FC236}">
                <a16:creationId xmlns:a16="http://schemas.microsoft.com/office/drawing/2014/main" id="{F269F085-7480-416D-9EEA-2F2C10A12F69}"/>
              </a:ext>
            </a:extLst>
          </p:cNvPr>
          <p:cNvPicPr>
            <a:picLocks noChangeAspect="1"/>
          </p:cNvPicPr>
          <p:nvPr/>
        </p:nvPicPr>
        <p:blipFill>
          <a:blip r:embed="rId3"/>
          <a:stretch>
            <a:fillRect/>
          </a:stretch>
        </p:blipFill>
        <p:spPr>
          <a:xfrm>
            <a:off x="5517390" y="1979219"/>
            <a:ext cx="6658173" cy="3618077"/>
          </a:xfrm>
          <a:prstGeom prst="rect">
            <a:avLst/>
          </a:prstGeom>
        </p:spPr>
      </p:pic>
      <mc:AlternateContent xmlns:mc="http://schemas.openxmlformats.org/markup-compatibility/2006">
        <mc:Choice xmlns:a14="http://schemas.microsoft.com/office/drawing/2010/main" Requires="a14">
          <p:sp>
            <p:nvSpPr>
              <p:cNvPr id="60" name="Tekstfelt 4">
                <a:extLst>
                  <a:ext uri="{FF2B5EF4-FFF2-40B4-BE49-F238E27FC236}">
                    <a16:creationId xmlns:a16="http://schemas.microsoft.com/office/drawing/2014/main" id="{2BE6F28A-00D3-41F6-8DFC-55E023CE9106}"/>
                  </a:ext>
                </a:extLst>
              </p:cNvPr>
              <p:cNvSpPr txBox="1"/>
              <p:nvPr/>
            </p:nvSpPr>
            <p:spPr>
              <a:xfrm>
                <a:off x="402317" y="1107482"/>
                <a:ext cx="9811749" cy="3800784"/>
              </a:xfrm>
              <a:prstGeom prst="rect">
                <a:avLst/>
              </a:prstGeom>
              <a:noFill/>
            </p:spPr>
            <p:txBody>
              <a:bodyPr wrap="square" rtlCol="0">
                <a:spAutoFit/>
              </a:bodyPr>
              <a:lstStyle/>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v"/>
                </a:pPr>
                <a:r>
                  <a:rPr lang="en-GB" b="1" spc="300" dirty="0"/>
                  <a:t> </a:t>
                </a:r>
                <a:r>
                  <a:rPr lang="en-GB" sz="2000" b="1" spc="300" dirty="0"/>
                  <a:t>Determination of </a:t>
                </a:r>
                <a14:m>
                  <m:oMath xmlns:m="http://schemas.openxmlformats.org/officeDocument/2006/math">
                    <m:sSub>
                      <m:sSubPr>
                        <m:ctrlPr>
                          <a:rPr lang="en-GB" sz="2000" b="1" i="1" spc="300" smtClean="0">
                            <a:latin typeface="Cambria Math" panose="02040503050406030204" pitchFamily="18" charset="0"/>
                          </a:rPr>
                        </m:ctrlPr>
                      </m:sSubPr>
                      <m:e>
                        <m:r>
                          <a:rPr lang="es-ES" sz="2000" b="1" i="1" spc="300" smtClean="0">
                            <a:latin typeface="Cambria Math" panose="02040503050406030204" pitchFamily="18" charset="0"/>
                          </a:rPr>
                          <m:t>𝒊</m:t>
                        </m:r>
                      </m:e>
                      <m:sub>
                        <m:r>
                          <a:rPr lang="es-ES" sz="2000" b="1" i="1" spc="300" smtClean="0">
                            <a:latin typeface="Cambria Math" panose="02040503050406030204" pitchFamily="18" charset="0"/>
                            <a:ea typeface="Cambria Math" panose="02040503050406030204" pitchFamily="18" charset="0"/>
                          </a:rPr>
                          <m:t>𝒅𝒔</m:t>
                        </m:r>
                        <m:r>
                          <a:rPr lang="es-ES" sz="2000" b="1" i="1" spc="300" smtClean="0">
                            <a:latin typeface="Cambria Math" panose="02040503050406030204" pitchFamily="18" charset="0"/>
                          </a:rPr>
                          <m:t>,</m:t>
                        </m:r>
                        <m:r>
                          <a:rPr lang="es-ES" sz="2000" b="1" i="1" spc="300" smtClean="0">
                            <a:latin typeface="Cambria Math" panose="02040503050406030204" pitchFamily="18" charset="0"/>
                          </a:rPr>
                          <m:t>𝒓𝒆𝒇</m:t>
                        </m:r>
                      </m:sub>
                    </m:sSub>
                  </m:oMath>
                </a14:m>
                <a:endParaRPr lang="en-GB" sz="2000" b="1" spc="300" dirty="0"/>
              </a:p>
              <a:p>
                <a:endParaRPr lang="en-GB" sz="2800" spc="300" dirty="0"/>
              </a:p>
              <a:p>
                <a:pPr marL="285750" indent="-285750" rtl="0">
                  <a:buFont typeface="Wingdings" panose="05000000000000000000" pitchFamily="2" charset="2"/>
                  <a:buChar char="Ø"/>
                </a:pPr>
                <a:r>
                  <a:rPr lang="en-GB" sz="2000" spc="300" dirty="0"/>
                  <a:t>IM rated parameters:</a:t>
                </a:r>
              </a:p>
              <a:p>
                <a:pPr marL="285750" indent="-285750" rtl="0">
                  <a:buFont typeface="Wingdings" panose="05000000000000000000" pitchFamily="2" charset="2"/>
                  <a:buChar char="Ø"/>
                </a:pPr>
                <a:endParaRPr lang="en-GB" sz="1600" spc="300" dirty="0"/>
              </a:p>
              <a:p>
                <a:pPr rtl="0"/>
                <a:r>
                  <a:rPr lang="en-GB" sz="1600" spc="300" dirty="0"/>
                  <a:t>	</a:t>
                </a:r>
                <a14:m>
                  <m:oMath xmlns:m="http://schemas.openxmlformats.org/officeDocument/2006/math">
                    <m:sSub>
                      <m:sSubPr>
                        <m:ctrlPr>
                          <a:rPr lang="en-GB" sz="2000" i="1" spc="300" smtClean="0">
                            <a:latin typeface="Cambria Math" panose="02040503050406030204" pitchFamily="18" charset="0"/>
                          </a:rPr>
                        </m:ctrlPr>
                      </m:sSubPr>
                      <m:e>
                        <m:r>
                          <a:rPr lang="es-ES" sz="2000" b="0" i="1" spc="300" smtClean="0">
                            <a:latin typeface="Cambria Math" panose="02040503050406030204" pitchFamily="18" charset="0"/>
                          </a:rPr>
                          <m:t>𝐼</m:t>
                        </m:r>
                      </m:e>
                      <m:sub>
                        <m:r>
                          <a:rPr lang="es-ES" sz="2000" b="0" i="1" spc="300" smtClean="0">
                            <a:latin typeface="Cambria Math" panose="02040503050406030204" pitchFamily="18" charset="0"/>
                          </a:rPr>
                          <m:t>𝑝h</m:t>
                        </m:r>
                        <m:r>
                          <a:rPr lang="es-ES" sz="2000" b="0" i="1" spc="300" smtClean="0">
                            <a:latin typeface="Cambria Math" panose="02040503050406030204" pitchFamily="18" charset="0"/>
                          </a:rPr>
                          <m:t>,</m:t>
                        </m:r>
                        <m:r>
                          <a:rPr lang="es-ES" sz="2000" b="0" i="1" spc="300" smtClean="0">
                            <a:latin typeface="Cambria Math" panose="02040503050406030204" pitchFamily="18" charset="0"/>
                          </a:rPr>
                          <m:t>𝑟𝑎𝑡𝑒𝑑</m:t>
                        </m:r>
                        <m:r>
                          <a:rPr lang="es-ES" sz="2000" b="0" i="1" spc="300" smtClean="0">
                            <a:latin typeface="Cambria Math" panose="02040503050406030204" pitchFamily="18" charset="0"/>
                          </a:rPr>
                          <m:t> = </m:t>
                        </m:r>
                      </m:sub>
                    </m:sSub>
                    <m:r>
                      <a:rPr lang="es-ES" sz="2000" b="0" i="1" spc="300" smtClean="0">
                        <a:latin typeface="Cambria Math" panose="02040503050406030204" pitchFamily="18" charset="0"/>
                      </a:rPr>
                      <m:t>189 </m:t>
                    </m:r>
                    <m:r>
                      <a:rPr lang="es-ES" sz="2000" b="0" i="1" spc="300" smtClean="0">
                        <a:latin typeface="Cambria Math" panose="02040503050406030204" pitchFamily="18" charset="0"/>
                      </a:rPr>
                      <m:t>𝐴</m:t>
                    </m:r>
                  </m:oMath>
                </a14:m>
                <a:endParaRPr lang="es-ES" sz="2000" b="0" spc="300" dirty="0"/>
              </a:p>
              <a:p>
                <a:pPr rtl="0"/>
                <a:endParaRPr lang="es-ES" b="0" spc="300" dirty="0"/>
              </a:p>
              <a:p>
                <a:r>
                  <a:rPr lang="es-ES" b="0" i="1" spc="300" dirty="0">
                    <a:latin typeface="Cambria Math" panose="02040503050406030204" pitchFamily="18" charset="0"/>
                  </a:rPr>
                  <a:t>	</a:t>
                </a:r>
                <a14:m>
                  <m:oMath xmlns:m="http://schemas.openxmlformats.org/officeDocument/2006/math">
                    <m:sSub>
                      <m:sSubPr>
                        <m:ctrlPr>
                          <a:rPr lang="en-GB" sz="2000" i="1" spc="300">
                            <a:latin typeface="Cambria Math" panose="02040503050406030204" pitchFamily="18" charset="0"/>
                          </a:rPr>
                        </m:ctrlPr>
                      </m:sSubPr>
                      <m:e>
                        <m:r>
                          <a:rPr lang="es-ES" sz="2000" i="1" spc="300">
                            <a:latin typeface="Cambria Math" panose="02040503050406030204" pitchFamily="18" charset="0"/>
                          </a:rPr>
                          <m:t>𝑈</m:t>
                        </m:r>
                      </m:e>
                      <m:sub>
                        <m:r>
                          <a:rPr lang="es-ES" sz="2000" i="1" spc="300">
                            <a:latin typeface="Cambria Math" panose="02040503050406030204" pitchFamily="18" charset="0"/>
                          </a:rPr>
                          <m:t>𝑝h</m:t>
                        </m:r>
                        <m:r>
                          <a:rPr lang="es-ES" sz="2000" i="1" spc="300">
                            <a:latin typeface="Cambria Math" panose="02040503050406030204" pitchFamily="18" charset="0"/>
                          </a:rPr>
                          <m:t>,</m:t>
                        </m:r>
                        <m:r>
                          <a:rPr lang="es-ES" sz="2000" i="1" spc="300">
                            <a:latin typeface="Cambria Math" panose="02040503050406030204" pitchFamily="18" charset="0"/>
                          </a:rPr>
                          <m:t>𝑟𝑎𝑡𝑒𝑑</m:t>
                        </m:r>
                        <m:r>
                          <a:rPr lang="es-ES" sz="2000" i="1" spc="300">
                            <a:latin typeface="Cambria Math" panose="02040503050406030204" pitchFamily="18" charset="0"/>
                          </a:rPr>
                          <m:t> = </m:t>
                        </m:r>
                      </m:sub>
                    </m:sSub>
                    <m:f>
                      <m:fPr>
                        <m:ctrlPr>
                          <a:rPr lang="es-ES" sz="2000" i="1" spc="300">
                            <a:latin typeface="Cambria Math" panose="02040503050406030204" pitchFamily="18" charset="0"/>
                          </a:rPr>
                        </m:ctrlPr>
                      </m:fPr>
                      <m:num>
                        <m:r>
                          <a:rPr lang="es-ES" sz="2000" i="1" spc="300">
                            <a:latin typeface="Cambria Math" panose="02040503050406030204" pitchFamily="18" charset="0"/>
                          </a:rPr>
                          <m:t>24</m:t>
                        </m:r>
                      </m:num>
                      <m:den>
                        <m:rad>
                          <m:radPr>
                            <m:degHide m:val="on"/>
                            <m:ctrlPr>
                              <a:rPr lang="es-ES" sz="2000" i="1" spc="300">
                                <a:latin typeface="Cambria Math" panose="02040503050406030204" pitchFamily="18" charset="0"/>
                              </a:rPr>
                            </m:ctrlPr>
                          </m:radPr>
                          <m:deg/>
                          <m:e>
                            <m:r>
                              <a:rPr lang="es-ES" sz="2000" i="1" spc="300">
                                <a:latin typeface="Cambria Math" panose="02040503050406030204" pitchFamily="18" charset="0"/>
                              </a:rPr>
                              <m:t>3</m:t>
                            </m:r>
                          </m:e>
                        </m:rad>
                      </m:den>
                    </m:f>
                    <m:r>
                      <a:rPr lang="es-ES" sz="2000" i="1" spc="300">
                        <a:latin typeface="Cambria Math" panose="02040503050406030204" pitchFamily="18" charset="0"/>
                      </a:rPr>
                      <m:t> </m:t>
                    </m:r>
                    <m:r>
                      <a:rPr lang="es-ES" sz="2000" b="0" i="1" spc="300" smtClean="0">
                        <a:latin typeface="Cambria Math" panose="02040503050406030204" pitchFamily="18" charset="0"/>
                      </a:rPr>
                      <m:t>𝑉</m:t>
                    </m:r>
                  </m:oMath>
                </a14:m>
                <a:endParaRPr lang="en-GB" sz="2000" spc="300" dirty="0"/>
              </a:p>
              <a:p>
                <a:endParaRPr lang="en-GB" spc="300" dirty="0"/>
              </a:p>
              <a:p>
                <a:pPr marL="285750" indent="-285750">
                  <a:buFont typeface="Wingdings" panose="05000000000000000000" pitchFamily="2" charset="2"/>
                  <a:buChar char="Ø"/>
                </a:pPr>
                <a:r>
                  <a:rPr lang="en-GB" sz="2000" spc="300" dirty="0"/>
                  <a:t>From the IM equations:</a:t>
                </a:r>
              </a:p>
              <a:p>
                <a:pPr rtl="0"/>
                <a:endParaRPr lang="en-GB" sz="1600" spc="300" dirty="0"/>
              </a:p>
              <a:p>
                <a:pPr rtl="0"/>
                <a:endParaRPr lang="en-GB" sz="1600" spc="300" dirty="0"/>
              </a:p>
            </p:txBody>
          </p:sp>
        </mc:Choice>
        <mc:Fallback>
          <p:sp>
            <p:nvSpPr>
              <p:cNvPr id="60" name="Tekstfelt 4">
                <a:extLst>
                  <a:ext uri="{FF2B5EF4-FFF2-40B4-BE49-F238E27FC236}">
                    <a16:creationId xmlns:a16="http://schemas.microsoft.com/office/drawing/2014/main" id="{2BE6F28A-00D3-41F6-8DFC-55E023CE9106}"/>
                  </a:ext>
                </a:extLst>
              </p:cNvPr>
              <p:cNvSpPr txBox="1">
                <a:spLocks noRot="1" noChangeAspect="1" noMove="1" noResize="1" noEditPoints="1" noAdjustHandles="1" noChangeArrowheads="1" noChangeShapeType="1" noTextEdit="1"/>
              </p:cNvSpPr>
              <p:nvPr/>
            </p:nvSpPr>
            <p:spPr>
              <a:xfrm>
                <a:off x="402317" y="1107482"/>
                <a:ext cx="9811749" cy="3800784"/>
              </a:xfrm>
              <a:prstGeom prst="rect">
                <a:avLst/>
              </a:prstGeom>
              <a:blipFill>
                <a:blip r:embed="rId4"/>
                <a:stretch>
                  <a:fillRect l="-55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Rectángulo 60">
                <a:extLst>
                  <a:ext uri="{FF2B5EF4-FFF2-40B4-BE49-F238E27FC236}">
                    <a16:creationId xmlns:a16="http://schemas.microsoft.com/office/drawing/2014/main" id="{12B9FA47-986C-49A1-973C-6D7EA41A5C3F}"/>
                  </a:ext>
                </a:extLst>
              </p:cNvPr>
              <p:cNvSpPr/>
              <p:nvPr/>
            </p:nvSpPr>
            <p:spPr>
              <a:xfrm>
                <a:off x="1208220" y="4301272"/>
                <a:ext cx="3503267" cy="7204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acc>
                            <m:accPr>
                              <m:chr m:val="⃗"/>
                              <m:ctrlPr>
                                <a:rPr lang="es-ES" sz="2000" i="1">
                                  <a:latin typeface="Cambria Math" panose="02040503050406030204" pitchFamily="18" charset="0"/>
                                  <a:ea typeface="Cambria Math" panose="02040503050406030204" pitchFamily="18" charset="0"/>
                                </a:rPr>
                              </m:ctrlPr>
                            </m:accPr>
                            <m:e>
                              <m:r>
                                <a:rPr lang="es-ES" sz="2000" i="1">
                                  <a:latin typeface="Cambria Math" panose="02040503050406030204" pitchFamily="18" charset="0"/>
                                  <a:ea typeface="Cambria Math" panose="02040503050406030204" pitchFamily="18" charset="0"/>
                                </a:rPr>
                                <m:t>𝜆</m:t>
                              </m:r>
                            </m:e>
                          </m:acc>
                        </m:e>
                        <m:sub>
                          <m:r>
                            <a:rPr lang="es-ES" sz="2000" i="1">
                              <a:latin typeface="Cambria Math" panose="02040503050406030204" pitchFamily="18" charset="0"/>
                              <a:ea typeface="Cambria Math" panose="02040503050406030204" pitchFamily="18" charset="0"/>
                            </a:rPr>
                            <m:t>𝑑𝑞𝑟</m:t>
                          </m:r>
                        </m:sub>
                      </m:sSub>
                      <m:r>
                        <a:rPr lang="es-ES" sz="2000" i="1">
                          <a:latin typeface="Cambria Math" panose="02040503050406030204" pitchFamily="18" charset="0"/>
                        </a:rPr>
                        <m:t>= </m:t>
                      </m:r>
                      <m:f>
                        <m:fPr>
                          <m:ctrlPr>
                            <a:rPr lang="en-US" sz="2000" i="1" dirty="0">
                              <a:latin typeface="Cambria Math" panose="02040503050406030204" pitchFamily="18" charset="0"/>
                            </a:rPr>
                          </m:ctrlPr>
                        </m:fPr>
                        <m:num>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𝐿</m:t>
                              </m:r>
                            </m:e>
                            <m:sub>
                              <m:r>
                                <a:rPr lang="es-ES" sz="2000" b="0" i="1" smtClean="0">
                                  <a:latin typeface="Cambria Math" panose="02040503050406030204" pitchFamily="18" charset="0"/>
                                  <a:ea typeface="Cambria Math" panose="02040503050406030204" pitchFamily="18" charset="0"/>
                                </a:rPr>
                                <m:t>𝑟</m:t>
                              </m:r>
                            </m:sub>
                          </m:sSub>
                        </m:num>
                        <m:den>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𝐿</m:t>
                              </m:r>
                            </m:e>
                            <m:sub>
                              <m:r>
                                <a:rPr lang="es-ES" sz="2000" b="0" i="1" smtClean="0">
                                  <a:latin typeface="Cambria Math" panose="02040503050406030204" pitchFamily="18" charset="0"/>
                                  <a:ea typeface="Cambria Math" panose="02040503050406030204" pitchFamily="18" charset="0"/>
                                </a:rPr>
                                <m:t>𝑚</m:t>
                              </m:r>
                            </m:sub>
                          </m:sSub>
                        </m:den>
                      </m:f>
                      <m:r>
                        <a:rPr lang="es-ES" sz="2000" i="1">
                          <a:latin typeface="Cambria Math" panose="02040503050406030204" pitchFamily="18" charset="0"/>
                          <a:ea typeface="Cambria Math" panose="02040503050406030204" pitchFamily="18" charset="0"/>
                        </a:rPr>
                        <m:t>∙(</m:t>
                      </m:r>
                      <m:sSub>
                        <m:sSubPr>
                          <m:ctrlPr>
                            <a:rPr lang="es-ES" sz="2000" i="1">
                              <a:latin typeface="Cambria Math" panose="02040503050406030204" pitchFamily="18" charset="0"/>
                              <a:ea typeface="Cambria Math" panose="02040503050406030204" pitchFamily="18" charset="0"/>
                            </a:rPr>
                          </m:ctrlPr>
                        </m:sSubPr>
                        <m:e>
                          <m:acc>
                            <m:accPr>
                              <m:chr m:val="⃗"/>
                              <m:ctrlPr>
                                <a:rPr lang="es-ES" sz="2000" i="1">
                                  <a:latin typeface="Cambria Math" panose="02040503050406030204" pitchFamily="18" charset="0"/>
                                  <a:ea typeface="Cambria Math" panose="02040503050406030204" pitchFamily="18" charset="0"/>
                                </a:rPr>
                              </m:ctrlPr>
                            </m:accPr>
                            <m:e>
                              <m:r>
                                <a:rPr lang="es-ES" sz="2000" i="1">
                                  <a:latin typeface="Cambria Math" panose="02040503050406030204" pitchFamily="18" charset="0"/>
                                  <a:ea typeface="Cambria Math" panose="02040503050406030204" pitchFamily="18" charset="0"/>
                                </a:rPr>
                                <m:t>𝜆</m:t>
                              </m:r>
                            </m:e>
                          </m:acc>
                        </m:e>
                        <m:sub>
                          <m:r>
                            <a:rPr lang="es-ES" sz="2000" i="1">
                              <a:latin typeface="Cambria Math" panose="02040503050406030204" pitchFamily="18" charset="0"/>
                              <a:ea typeface="Cambria Math" panose="02040503050406030204" pitchFamily="18" charset="0"/>
                            </a:rPr>
                            <m:t>𝑑𝑞</m:t>
                          </m:r>
                          <m:r>
                            <a:rPr lang="es-ES" sz="2000" b="0" i="1" smtClean="0">
                              <a:latin typeface="Cambria Math" panose="02040503050406030204" pitchFamily="18" charset="0"/>
                              <a:ea typeface="Cambria Math" panose="02040503050406030204" pitchFamily="18" charset="0"/>
                            </a:rPr>
                            <m:t>𝑠</m:t>
                          </m:r>
                        </m:sub>
                      </m:sSub>
                      <m:r>
                        <a:rPr lang="es-ES" sz="2000" b="0" i="1" smtClean="0">
                          <a:latin typeface="Cambria Math" panose="02040503050406030204" pitchFamily="18" charset="0"/>
                          <a:ea typeface="Cambria Math" panose="02040503050406030204" pitchFamily="18" charset="0"/>
                        </a:rPr>
                        <m:t> − </m:t>
                      </m:r>
                      <m:r>
                        <a:rPr lang="es-ES" sz="2000" b="0" i="1" smtClean="0">
                          <a:latin typeface="Cambria Math" panose="02040503050406030204" pitchFamily="18" charset="0"/>
                          <a:ea typeface="Cambria Math" panose="02040503050406030204" pitchFamily="18" charset="0"/>
                        </a:rPr>
                        <m:t>𝜎</m:t>
                      </m:r>
                      <m:r>
                        <a:rPr lang="es-ES" sz="2000" i="1">
                          <a:latin typeface="Cambria Math" panose="02040503050406030204" pitchFamily="18" charset="0"/>
                          <a:ea typeface="Cambria Math" panose="02040503050406030204" pitchFamily="18" charset="0"/>
                        </a:rPr>
                        <m:t>∙</m:t>
                      </m:r>
                      <m:sSub>
                        <m:sSubPr>
                          <m:ctrlPr>
                            <a:rPr lang="es-ES" sz="2000" i="1">
                              <a:latin typeface="Cambria Math" panose="02040503050406030204" pitchFamily="18" charset="0"/>
                              <a:ea typeface="Cambria Math" panose="02040503050406030204" pitchFamily="18" charset="0"/>
                            </a:rPr>
                          </m:ctrlPr>
                        </m:sSubPr>
                        <m:e>
                          <m:acc>
                            <m:accPr>
                              <m:chr m:val="⃗"/>
                              <m:ctrlPr>
                                <a:rPr lang="es-ES" sz="2000" i="1">
                                  <a:latin typeface="Cambria Math" panose="02040503050406030204" pitchFamily="18" charset="0"/>
                                  <a:ea typeface="Cambria Math" panose="02040503050406030204" pitchFamily="18" charset="0"/>
                                </a:rPr>
                              </m:ctrlPr>
                            </m:accPr>
                            <m:e>
                              <m:r>
                                <a:rPr lang="es-ES" sz="2000" i="1">
                                  <a:latin typeface="Cambria Math" panose="02040503050406030204" pitchFamily="18" charset="0"/>
                                  <a:ea typeface="Cambria Math" panose="02040503050406030204" pitchFamily="18" charset="0"/>
                                </a:rPr>
                                <m:t>𝑖</m:t>
                              </m:r>
                            </m:e>
                          </m:acc>
                        </m:e>
                        <m:sub>
                          <m:r>
                            <a:rPr lang="es-ES" sz="2000" i="1">
                              <a:latin typeface="Cambria Math" panose="02040503050406030204" pitchFamily="18" charset="0"/>
                              <a:ea typeface="Cambria Math" panose="02040503050406030204" pitchFamily="18" charset="0"/>
                            </a:rPr>
                            <m:t>𝑑𝑞𝑠</m:t>
                          </m:r>
                        </m:sub>
                      </m:sSub>
                      <m:r>
                        <a:rPr lang="es-ES" sz="2000" i="1">
                          <a:latin typeface="Cambria Math" panose="02040503050406030204" pitchFamily="18" charset="0"/>
                          <a:ea typeface="Cambria Math" panose="02040503050406030204" pitchFamily="18" charset="0"/>
                        </a:rPr>
                        <m:t>)</m:t>
                      </m:r>
                    </m:oMath>
                  </m:oMathPara>
                </a14:m>
                <a:endParaRPr lang="en-US" dirty="0"/>
              </a:p>
            </p:txBody>
          </p:sp>
        </mc:Choice>
        <mc:Fallback>
          <p:sp>
            <p:nvSpPr>
              <p:cNvPr id="61" name="Rectángulo 60">
                <a:extLst>
                  <a:ext uri="{FF2B5EF4-FFF2-40B4-BE49-F238E27FC236}">
                    <a16:creationId xmlns:a16="http://schemas.microsoft.com/office/drawing/2014/main" id="{12B9FA47-986C-49A1-973C-6D7EA41A5C3F}"/>
                  </a:ext>
                </a:extLst>
              </p:cNvPr>
              <p:cNvSpPr>
                <a:spLocks noRot="1" noChangeAspect="1" noMove="1" noResize="1" noEditPoints="1" noAdjustHandles="1" noChangeArrowheads="1" noChangeShapeType="1" noTextEdit="1"/>
              </p:cNvSpPr>
              <p:nvPr/>
            </p:nvSpPr>
            <p:spPr>
              <a:xfrm>
                <a:off x="1208220" y="4301272"/>
                <a:ext cx="3503267" cy="7204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Rectángulo 61">
                <a:extLst>
                  <a:ext uri="{FF2B5EF4-FFF2-40B4-BE49-F238E27FC236}">
                    <a16:creationId xmlns:a16="http://schemas.microsoft.com/office/drawing/2014/main" id="{F5828935-B347-4133-B61F-0E8210C8AFC9}"/>
                  </a:ext>
                </a:extLst>
              </p:cNvPr>
              <p:cNvSpPr/>
              <p:nvPr/>
            </p:nvSpPr>
            <p:spPr>
              <a:xfrm>
                <a:off x="1905627" y="5001901"/>
                <a:ext cx="2341282" cy="4135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r>
                            <a:rPr lang="es-ES" sz="2000" i="1">
                              <a:latin typeface="Cambria Math" panose="02040503050406030204" pitchFamily="18" charset="0"/>
                              <a:ea typeface="Cambria Math" panose="02040503050406030204" pitchFamily="18" charset="0"/>
                            </a:rPr>
                            <m:t>𝑟</m:t>
                          </m:r>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𝑚𝑎𝑥</m:t>
                          </m:r>
                        </m:sub>
                      </m:sSub>
                      <m:r>
                        <a:rPr lang="es-ES" sz="2000">
                          <a:latin typeface="Cambria Math" panose="02040503050406030204" pitchFamily="18" charset="0"/>
                          <a:ea typeface="Cambria Math" panose="02040503050406030204" pitchFamily="18" charset="0"/>
                        </a:rPr>
                        <m:t>=</m:t>
                      </m:r>
                      <m:r>
                        <a:rPr lang="es-ES" sz="2000" b="0" i="0" smtClean="0">
                          <a:latin typeface="Cambria Math" panose="02040503050406030204" pitchFamily="18" charset="0"/>
                          <a:ea typeface="Cambria Math" panose="02040503050406030204" pitchFamily="18" charset="0"/>
                        </a:rPr>
                        <m:t>0.0</m:t>
                      </m:r>
                      <m:r>
                        <a:rPr lang="es-ES" sz="2000" b="0" i="0" smtClean="0">
                          <a:latin typeface="Cambria Math" panose="02040503050406030204" pitchFamily="18" charset="0"/>
                          <a:ea typeface="Cambria Math" panose="02040503050406030204" pitchFamily="18" charset="0"/>
                        </a:rPr>
                        <m:t>47 </m:t>
                      </m:r>
                      <m:r>
                        <m:rPr>
                          <m:sty m:val="p"/>
                        </m:rPr>
                        <a:rPr lang="es-ES" sz="2000" b="0" i="0" smtClean="0">
                          <a:latin typeface="Cambria Math" panose="02040503050406030204" pitchFamily="18" charset="0"/>
                          <a:ea typeface="Cambria Math" panose="02040503050406030204" pitchFamily="18" charset="0"/>
                        </a:rPr>
                        <m:t>Wb</m:t>
                      </m:r>
                    </m:oMath>
                  </m:oMathPara>
                </a14:m>
                <a:endParaRPr lang="en-US" dirty="0"/>
              </a:p>
            </p:txBody>
          </p:sp>
        </mc:Choice>
        <mc:Fallback>
          <p:sp>
            <p:nvSpPr>
              <p:cNvPr id="62" name="Rectángulo 61">
                <a:extLst>
                  <a:ext uri="{FF2B5EF4-FFF2-40B4-BE49-F238E27FC236}">
                    <a16:creationId xmlns:a16="http://schemas.microsoft.com/office/drawing/2014/main" id="{F5828935-B347-4133-B61F-0E8210C8AFC9}"/>
                  </a:ext>
                </a:extLst>
              </p:cNvPr>
              <p:cNvSpPr>
                <a:spLocks noRot="1" noChangeAspect="1" noMove="1" noResize="1" noEditPoints="1" noAdjustHandles="1" noChangeArrowheads="1" noChangeShapeType="1" noTextEdit="1"/>
              </p:cNvSpPr>
              <p:nvPr/>
            </p:nvSpPr>
            <p:spPr>
              <a:xfrm>
                <a:off x="1905627" y="5001901"/>
                <a:ext cx="2341282" cy="41351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Rectángulo 62">
                <a:extLst>
                  <a:ext uri="{FF2B5EF4-FFF2-40B4-BE49-F238E27FC236}">
                    <a16:creationId xmlns:a16="http://schemas.microsoft.com/office/drawing/2014/main" id="{EEA38128-44E6-4E04-BF61-0B70E7A19CB8}"/>
                  </a:ext>
                </a:extLst>
              </p:cNvPr>
              <p:cNvSpPr/>
              <p:nvPr/>
            </p:nvSpPr>
            <p:spPr>
              <a:xfrm>
                <a:off x="393131" y="5229305"/>
                <a:ext cx="6096000" cy="701731"/>
              </a:xfrm>
              <a:prstGeom prst="rect">
                <a:avLst/>
              </a:prstGeom>
            </p:spPr>
            <p:txBody>
              <a:bodyPr>
                <a:spAutoFit/>
              </a:bodyPr>
              <a:lstStyle/>
              <a:p>
                <a:endParaRPr lang="en-GB" spc="300" dirty="0"/>
              </a:p>
              <a:p>
                <a:pPr marL="285750" indent="-285750">
                  <a:buFont typeface="Wingdings" panose="05000000000000000000" pitchFamily="2" charset="2"/>
                  <a:buChar char="Ø"/>
                </a:pPr>
                <a:r>
                  <a:rPr lang="en-GB" sz="2000" spc="300" dirty="0"/>
                  <a:t>Constant </a:t>
                </a:r>
                <a14:m>
                  <m:oMath xmlns:m="http://schemas.openxmlformats.org/officeDocument/2006/math">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𝑖</m:t>
                        </m:r>
                      </m:e>
                      <m:sub>
                        <m:r>
                          <a:rPr lang="es-ES" sz="2000" i="1">
                            <a:latin typeface="Cambria Math" panose="02040503050406030204" pitchFamily="18" charset="0"/>
                            <a:ea typeface="Cambria Math" panose="02040503050406030204" pitchFamily="18" charset="0"/>
                          </a:rPr>
                          <m:t>𝑑𝑠</m:t>
                        </m:r>
                        <m:r>
                          <a:rPr lang="es-ES" sz="2000" i="1">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𝑟𝑒𝑓</m:t>
                        </m:r>
                      </m:sub>
                    </m:sSub>
                    <m:r>
                      <m:rPr>
                        <m:nor/>
                      </m:rPr>
                      <a:rPr lang="es-ES" sz="2000" b="0" i="0" smtClean="0">
                        <a:latin typeface="Cambria Math" panose="02040503050406030204" pitchFamily="18" charset="0"/>
                        <a:ea typeface="Cambria Math" panose="02040503050406030204" pitchFamily="18" charset="0"/>
                      </a:rPr>
                      <m:t>  </m:t>
                    </m:r>
                    <m:r>
                      <m:rPr>
                        <m:nor/>
                      </m:rPr>
                      <a:rPr lang="en-GB" sz="2000" spc="300" dirty="0"/>
                      <m:t>up</m:t>
                    </m:r>
                    <m:r>
                      <m:rPr>
                        <m:nor/>
                      </m:rPr>
                      <a:rPr lang="en-GB" sz="2000" spc="300" dirty="0"/>
                      <m:t> </m:t>
                    </m:r>
                    <m:r>
                      <m:rPr>
                        <m:nor/>
                      </m:rPr>
                      <a:rPr lang="en-GB" sz="2000" spc="300" dirty="0"/>
                      <m:t>to</m:t>
                    </m:r>
                    <m:r>
                      <m:rPr>
                        <m:nor/>
                      </m:rPr>
                      <a:rPr lang="en-GB" sz="2000" spc="300" dirty="0"/>
                      <m:t> </m:t>
                    </m:r>
                    <m:r>
                      <m:rPr>
                        <m:nor/>
                      </m:rPr>
                      <a:rPr lang="en-GB" sz="2000" spc="300" dirty="0"/>
                      <m:t>rated</m:t>
                    </m:r>
                    <m:r>
                      <m:rPr>
                        <m:nor/>
                      </m:rPr>
                      <a:rPr lang="en-GB" sz="2000" spc="300" dirty="0"/>
                      <m:t> </m:t>
                    </m:r>
                    <m:r>
                      <m:rPr>
                        <m:nor/>
                      </m:rPr>
                      <a:rPr lang="en-GB" sz="2000" spc="300" dirty="0"/>
                      <m:t>speed</m:t>
                    </m:r>
                  </m:oMath>
                </a14:m>
                <a:r>
                  <a:rPr lang="en-GB" sz="2000" spc="300" dirty="0"/>
                  <a:t>:</a:t>
                </a:r>
              </a:p>
            </p:txBody>
          </p:sp>
        </mc:Choice>
        <mc:Fallback>
          <p:sp>
            <p:nvSpPr>
              <p:cNvPr id="63" name="Rectángulo 62">
                <a:extLst>
                  <a:ext uri="{FF2B5EF4-FFF2-40B4-BE49-F238E27FC236}">
                    <a16:creationId xmlns:a16="http://schemas.microsoft.com/office/drawing/2014/main" id="{EEA38128-44E6-4E04-BF61-0B70E7A19CB8}"/>
                  </a:ext>
                </a:extLst>
              </p:cNvPr>
              <p:cNvSpPr>
                <a:spLocks noRot="1" noChangeAspect="1" noMove="1" noResize="1" noEditPoints="1" noAdjustHandles="1" noChangeArrowheads="1" noChangeShapeType="1" noTextEdit="1"/>
              </p:cNvSpPr>
              <p:nvPr/>
            </p:nvSpPr>
            <p:spPr>
              <a:xfrm>
                <a:off x="393131" y="5229305"/>
                <a:ext cx="6096000" cy="701731"/>
              </a:xfrm>
              <a:prstGeom prst="rect">
                <a:avLst/>
              </a:prstGeom>
              <a:blipFill>
                <a:blip r:embed="rId7"/>
                <a:stretch>
                  <a:fillRect l="-900" b="-113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Rectángulo 63">
                <a:extLst>
                  <a:ext uri="{FF2B5EF4-FFF2-40B4-BE49-F238E27FC236}">
                    <a16:creationId xmlns:a16="http://schemas.microsoft.com/office/drawing/2014/main" id="{83379E00-B0BE-4F6E-A66C-2F3B8331B110}"/>
                  </a:ext>
                </a:extLst>
              </p:cNvPr>
              <p:cNvSpPr/>
              <p:nvPr/>
            </p:nvSpPr>
            <p:spPr>
              <a:xfrm>
                <a:off x="1377561" y="5993335"/>
                <a:ext cx="3164584" cy="728726"/>
              </a:xfrm>
              <a:prstGeom prst="rect">
                <a:avLst/>
              </a:prstGeom>
              <a:ln w="28575">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𝑖</m:t>
                          </m:r>
                        </m:e>
                        <m:sub>
                          <m:r>
                            <a:rPr lang="es-ES" sz="2000" i="1">
                              <a:latin typeface="Cambria Math" panose="02040503050406030204" pitchFamily="18" charset="0"/>
                              <a:ea typeface="Cambria Math" panose="02040503050406030204" pitchFamily="18" charset="0"/>
                            </a:rPr>
                            <m:t>𝑑𝑠</m:t>
                          </m:r>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𝑟𝑒𝑓</m:t>
                          </m:r>
                        </m:sub>
                      </m:sSub>
                      <m:r>
                        <a:rPr lang="es-ES" sz="2000" b="0" i="1" smtClean="0">
                          <a:latin typeface="Cambria Math" panose="02040503050406030204" pitchFamily="18" charset="0"/>
                          <a:ea typeface="Cambria Math" panose="02040503050406030204" pitchFamily="18" charset="0"/>
                        </a:rPr>
                        <m:t>= </m:t>
                      </m:r>
                      <m:f>
                        <m:fPr>
                          <m:ctrlPr>
                            <a:rPr lang="es-ES" sz="2000" b="0" i="1" smtClean="0">
                              <a:latin typeface="Cambria Math" panose="02040503050406030204" pitchFamily="18" charset="0"/>
                              <a:ea typeface="Cambria Math" panose="02040503050406030204" pitchFamily="18" charset="0"/>
                            </a:rPr>
                          </m:ctrlPr>
                        </m:fPr>
                        <m:num>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r>
                                <a:rPr lang="es-ES" sz="2000" i="1">
                                  <a:latin typeface="Cambria Math" panose="02040503050406030204" pitchFamily="18" charset="0"/>
                                  <a:ea typeface="Cambria Math" panose="02040503050406030204" pitchFamily="18" charset="0"/>
                                </a:rPr>
                                <m:t>𝑟</m:t>
                              </m:r>
                              <m:r>
                                <a:rPr lang="es-ES" sz="2000" i="1">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𝑚𝑎𝑥</m:t>
                              </m:r>
                            </m:sub>
                          </m:sSub>
                        </m:num>
                        <m:den>
                          <m:sSub>
                            <m:sSubPr>
                              <m:ctrlPr>
                                <a:rPr lang="es-ES" sz="2000" i="1">
                                  <a:latin typeface="Cambria Math" panose="02040503050406030204" pitchFamily="18" charset="0"/>
                                </a:rPr>
                              </m:ctrlPr>
                            </m:sSubPr>
                            <m:e>
                              <m:r>
                                <a:rPr lang="es-ES" sz="2000" i="1">
                                  <a:latin typeface="Cambria Math" panose="02040503050406030204" pitchFamily="18" charset="0"/>
                                </a:rPr>
                                <m:t>  </m:t>
                              </m:r>
                              <m:r>
                                <a:rPr lang="es-ES" sz="2000" i="1">
                                  <a:latin typeface="Cambria Math" panose="02040503050406030204" pitchFamily="18" charset="0"/>
                                </a:rPr>
                                <m:t>𝐿</m:t>
                              </m:r>
                            </m:e>
                            <m:sub>
                              <m:r>
                                <a:rPr lang="es-ES" sz="2000" i="1">
                                  <a:latin typeface="Cambria Math" panose="02040503050406030204" pitchFamily="18" charset="0"/>
                                </a:rPr>
                                <m:t>𝑚</m:t>
                              </m:r>
                            </m:sub>
                          </m:sSub>
                        </m:den>
                      </m:f>
                      <m:r>
                        <a:rPr lang="es-ES" sz="2000" b="0" i="0" smtClean="0">
                          <a:latin typeface="Cambria Math" panose="02040503050406030204" pitchFamily="18" charset="0"/>
                          <a:ea typeface="Cambria Math" panose="02040503050406030204" pitchFamily="18" charset="0"/>
                        </a:rPr>
                        <m:t>=1</m:t>
                      </m:r>
                      <m:r>
                        <a:rPr lang="es-ES" sz="2000" b="0" i="0" smtClean="0">
                          <a:latin typeface="Cambria Math" panose="02040503050406030204" pitchFamily="18" charset="0"/>
                          <a:ea typeface="Cambria Math" panose="02040503050406030204" pitchFamily="18" charset="0"/>
                        </a:rPr>
                        <m:t>23</m:t>
                      </m:r>
                      <m:r>
                        <a:rPr lang="es-ES" sz="2000" b="0" i="0" smtClean="0">
                          <a:latin typeface="Cambria Math" panose="02040503050406030204" pitchFamily="18" charset="0"/>
                          <a:ea typeface="Cambria Math" panose="02040503050406030204" pitchFamily="18" charset="0"/>
                        </a:rPr>
                        <m:t>.</m:t>
                      </m:r>
                      <m:r>
                        <a:rPr lang="es-ES" sz="2000" b="0" i="0" smtClean="0">
                          <a:latin typeface="Cambria Math" panose="02040503050406030204" pitchFamily="18" charset="0"/>
                          <a:ea typeface="Cambria Math" panose="02040503050406030204" pitchFamily="18" charset="0"/>
                        </a:rPr>
                        <m:t>5</m:t>
                      </m:r>
                      <m:r>
                        <a:rPr lang="es-ES" sz="2000" b="0" i="0" smtClean="0">
                          <a:latin typeface="Cambria Math" panose="02040503050406030204" pitchFamily="18" charset="0"/>
                          <a:ea typeface="Cambria Math" panose="02040503050406030204" pitchFamily="18" charset="0"/>
                        </a:rPr>
                        <m:t> </m:t>
                      </m:r>
                      <m:r>
                        <m:rPr>
                          <m:sty m:val="p"/>
                        </m:rPr>
                        <a:rPr lang="es-ES" sz="2000" b="0" i="0" smtClean="0">
                          <a:latin typeface="Cambria Math" panose="02040503050406030204" pitchFamily="18" charset="0"/>
                          <a:ea typeface="Cambria Math" panose="02040503050406030204" pitchFamily="18" charset="0"/>
                        </a:rPr>
                        <m:t>A</m:t>
                      </m:r>
                    </m:oMath>
                  </m:oMathPara>
                </a14:m>
                <a:endParaRPr lang="en-US" dirty="0"/>
              </a:p>
            </p:txBody>
          </p:sp>
        </mc:Choice>
        <mc:Fallback>
          <p:sp>
            <p:nvSpPr>
              <p:cNvPr id="64" name="Rectángulo 63">
                <a:extLst>
                  <a:ext uri="{FF2B5EF4-FFF2-40B4-BE49-F238E27FC236}">
                    <a16:creationId xmlns:a16="http://schemas.microsoft.com/office/drawing/2014/main" id="{83379E00-B0BE-4F6E-A66C-2F3B8331B110}"/>
                  </a:ext>
                </a:extLst>
              </p:cNvPr>
              <p:cNvSpPr>
                <a:spLocks noRot="1" noChangeAspect="1" noMove="1" noResize="1" noEditPoints="1" noAdjustHandles="1" noChangeArrowheads="1" noChangeShapeType="1" noTextEdit="1"/>
              </p:cNvSpPr>
              <p:nvPr/>
            </p:nvSpPr>
            <p:spPr>
              <a:xfrm>
                <a:off x="1377561" y="5993335"/>
                <a:ext cx="3164584" cy="728726"/>
              </a:xfrm>
              <a:prstGeom prst="rect">
                <a:avLst/>
              </a:prstGeom>
              <a:blipFill>
                <a:blip r:embed="rId8"/>
                <a:stretch>
                  <a:fillRect/>
                </a:stretch>
              </a:blipFill>
              <a:ln w="28575">
                <a:solidFill>
                  <a:schemeClr val="tx1"/>
                </a:solidFill>
              </a:ln>
            </p:spPr>
            <p:txBody>
              <a:bodyPr/>
              <a:lstStyle/>
              <a:p>
                <a:r>
                  <a:rPr lang="en-US">
                    <a:noFill/>
                  </a:rPr>
                  <a:t> </a:t>
                </a:r>
              </a:p>
            </p:txBody>
          </p:sp>
        </mc:Fallback>
      </mc:AlternateContent>
      <p:sp>
        <p:nvSpPr>
          <p:cNvPr id="65" name="Elipse 64">
            <a:extLst>
              <a:ext uri="{FF2B5EF4-FFF2-40B4-BE49-F238E27FC236}">
                <a16:creationId xmlns:a16="http://schemas.microsoft.com/office/drawing/2014/main" id="{211A7458-3493-430B-AB9D-4D2051E32E14}"/>
              </a:ext>
            </a:extLst>
          </p:cNvPr>
          <p:cNvSpPr/>
          <p:nvPr/>
        </p:nvSpPr>
        <p:spPr>
          <a:xfrm>
            <a:off x="5493248" y="1844675"/>
            <a:ext cx="2095019" cy="104752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2030135"/>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B&amp;D-Powerpoint Template_16x9</Template>
  <TotalTime>1443</TotalTime>
  <Words>1325</Words>
  <Application>Microsoft Office PowerPoint</Application>
  <PresentationFormat>Panorámica</PresentationFormat>
  <Paragraphs>203</Paragraphs>
  <Slides>15</Slides>
  <Notes>13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15</vt:i4>
      </vt:variant>
    </vt:vector>
  </HeadingPairs>
  <TitlesOfParts>
    <vt:vector size="21" baseType="lpstr">
      <vt:lpstr>Arial</vt:lpstr>
      <vt:lpstr>Calibri</vt:lpstr>
      <vt:lpstr>Cambria Math</vt:lpstr>
      <vt:lpstr>Montserrat Medium</vt:lpstr>
      <vt:lpstr>Wingdings</vt:lpstr>
      <vt:lpstr>AAU PowerPoint</vt:lpstr>
      <vt:lpstr>DC-DC Converter for PV Module Integration</vt:lpstr>
      <vt:lpstr>CONTENT</vt:lpstr>
      <vt:lpstr>Control of the induction machine</vt:lpstr>
      <vt:lpstr>Field Oriented Control (FOC)</vt:lpstr>
      <vt:lpstr>Space Vector Modulation PWM</vt:lpstr>
      <vt:lpstr>Rotor flux oriented control</vt:lpstr>
      <vt:lpstr>Rotor flux oriented control</vt:lpstr>
      <vt:lpstr>Rotor flux oriented control</vt:lpstr>
      <vt:lpstr>Rotor flux oriented control</vt:lpstr>
      <vt:lpstr>PI current controllers </vt:lpstr>
      <vt:lpstr>PI current controllers </vt:lpstr>
      <vt:lpstr>PI speed controller </vt:lpstr>
      <vt:lpstr>PI speed controller </vt:lpstr>
      <vt:lpstr>Thank you for your attention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AAU Kommunikation</dc:creator>
  <cp:lastModifiedBy>estefania ruiz arenaza</cp:lastModifiedBy>
  <cp:revision>588</cp:revision>
  <cp:lastPrinted>2019-01-10T14:45:54Z</cp:lastPrinted>
  <dcterms:created xsi:type="dcterms:W3CDTF">2016-11-10T06:07:03Z</dcterms:created>
  <dcterms:modified xsi:type="dcterms:W3CDTF">2019-06-17T16:07:37Z</dcterms:modified>
</cp:coreProperties>
</file>